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69" r:id="rId4"/>
    <p:sldId id="277" r:id="rId5"/>
    <p:sldId id="278" r:id="rId6"/>
    <p:sldId id="279" r:id="rId7"/>
    <p:sldId id="280" r:id="rId8"/>
    <p:sldId id="281" r:id="rId9"/>
    <p:sldId id="282" r:id="rId10"/>
    <p:sldId id="283" r:id="rId11"/>
    <p:sldId id="284" r:id="rId12"/>
    <p:sldId id="285" r:id="rId13"/>
    <p:sldId id="288" r:id="rId14"/>
    <p:sldId id="286" r:id="rId15"/>
    <p:sldId id="287" r:id="rId16"/>
    <p:sldId id="289" r:id="rId17"/>
    <p:sldId id="291" r:id="rId18"/>
    <p:sldId id="290" r:id="rId19"/>
    <p:sldId id="292" r:id="rId20"/>
    <p:sldId id="293" r:id="rId21"/>
    <p:sldId id="271" r:id="rId22"/>
    <p:sldId id="294" r:id="rId23"/>
    <p:sldId id="295" r:id="rId24"/>
    <p:sldId id="296" r:id="rId25"/>
    <p:sldId id="300" r:id="rId26"/>
    <p:sldId id="298" r:id="rId27"/>
    <p:sldId id="297" r:id="rId28"/>
    <p:sldId id="299" r:id="rId29"/>
    <p:sldId id="301" r:id="rId30"/>
    <p:sldId id="302"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272" r:id="rId46"/>
    <p:sldId id="318" r:id="rId47"/>
    <p:sldId id="319" r:id="rId48"/>
    <p:sldId id="320" r:id="rId49"/>
    <p:sldId id="273" r:id="rId50"/>
    <p:sldId id="321" r:id="rId51"/>
    <p:sldId id="322" r:id="rId52"/>
    <p:sldId id="323" r:id="rId53"/>
    <p:sldId id="325" r:id="rId54"/>
    <p:sldId id="324" r:id="rId55"/>
    <p:sldId id="326" r:id="rId56"/>
    <p:sldId id="274" r:id="rId57"/>
    <p:sldId id="327" r:id="rId58"/>
    <p:sldId id="328" r:id="rId59"/>
    <p:sldId id="329" r:id="rId60"/>
    <p:sldId id="330" r:id="rId61"/>
    <p:sldId id="331" r:id="rId62"/>
    <p:sldId id="332" r:id="rId63"/>
    <p:sldId id="333" r:id="rId64"/>
    <p:sldId id="335" r:id="rId65"/>
    <p:sldId id="334"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276" r:id="rId84"/>
    <p:sldId id="356" r:id="rId85"/>
    <p:sldId id="358" r:id="rId86"/>
    <p:sldId id="357" r:id="rId87"/>
    <p:sldId id="359" r:id="rId88"/>
    <p:sldId id="360" r:id="rId89"/>
    <p:sldId id="361" r:id="rId90"/>
    <p:sldId id="363" r:id="rId91"/>
    <p:sldId id="362" r:id="rId92"/>
    <p:sldId id="364" r:id="rId93"/>
    <p:sldId id="270"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7FC52B-6EAC-44C3-A3B1-AF3F566CF018}">
          <p14:sldIdLst>
            <p14:sldId id="256"/>
            <p14:sldId id="267"/>
          </p14:sldIdLst>
        </p14:section>
        <p14:section name="Databases and Web Development" id="{21B38AA1-03D0-47E8-A210-63D88BA819E7}">
          <p14:sldIdLst>
            <p14:sldId id="269"/>
            <p14:sldId id="277"/>
            <p14:sldId id="278"/>
            <p14:sldId id="279"/>
            <p14:sldId id="280"/>
            <p14:sldId id="281"/>
            <p14:sldId id="282"/>
            <p14:sldId id="283"/>
            <p14:sldId id="284"/>
            <p14:sldId id="285"/>
            <p14:sldId id="288"/>
            <p14:sldId id="286"/>
            <p14:sldId id="287"/>
            <p14:sldId id="289"/>
            <p14:sldId id="291"/>
            <p14:sldId id="290"/>
            <p14:sldId id="292"/>
            <p14:sldId id="293"/>
          </p14:sldIdLst>
        </p14:section>
        <p14:section name="Structured Query Langugage (SQL)" id="{7C7B2839-F29E-484B-88A4-6A8676CA4251}">
          <p14:sldIdLst>
            <p14:sldId id="271"/>
            <p14:sldId id="294"/>
            <p14:sldId id="295"/>
            <p14:sldId id="296"/>
            <p14:sldId id="300"/>
            <p14:sldId id="298"/>
            <p14:sldId id="297"/>
            <p14:sldId id="299"/>
            <p14:sldId id="301"/>
            <p14:sldId id="302"/>
            <p14:sldId id="304"/>
            <p14:sldId id="305"/>
            <p14:sldId id="306"/>
            <p14:sldId id="307"/>
            <p14:sldId id="308"/>
            <p14:sldId id="309"/>
            <p14:sldId id="310"/>
            <p14:sldId id="311"/>
            <p14:sldId id="312"/>
            <p14:sldId id="313"/>
            <p14:sldId id="314"/>
            <p14:sldId id="315"/>
            <p14:sldId id="316"/>
            <p14:sldId id="317"/>
          </p14:sldIdLst>
        </p14:section>
        <p14:section name="Database APIs" id="{E6C546AA-AAD4-6A47-A7A2-CC041AD8E6FD}">
          <p14:sldIdLst>
            <p14:sldId id="272"/>
            <p14:sldId id="318"/>
            <p14:sldId id="319"/>
            <p14:sldId id="320"/>
          </p14:sldIdLst>
        </p14:section>
        <p14:section name="Managing a MySQL Database" id="{30B492BB-2E59-B74F-A392-EF1D6D031C62}">
          <p14:sldIdLst>
            <p14:sldId id="273"/>
            <p14:sldId id="321"/>
            <p14:sldId id="322"/>
            <p14:sldId id="323"/>
            <p14:sldId id="325"/>
            <p14:sldId id="324"/>
            <p14:sldId id="326"/>
          </p14:sldIdLst>
        </p14:section>
        <p14:section name="Accessing MySQl in PHP" id="{8CBFDFBC-D560-C54D-864C-EDDA35B9BDB7}">
          <p14:sldIdLst>
            <p14:sldId id="274"/>
            <p14:sldId id="327"/>
            <p14:sldId id="328"/>
            <p14:sldId id="329"/>
            <p14:sldId id="330"/>
            <p14:sldId id="331"/>
            <p14:sldId id="332"/>
            <p14:sldId id="333"/>
            <p14:sldId id="335"/>
            <p14:sldId id="334"/>
            <p14:sldId id="336"/>
            <p14:sldId id="337"/>
            <p14:sldId id="338"/>
            <p14:sldId id="339"/>
            <p14:sldId id="340"/>
            <p14:sldId id="341"/>
            <p14:sldId id="342"/>
            <p14:sldId id="343"/>
            <p14:sldId id="344"/>
            <p14:sldId id="345"/>
            <p14:sldId id="346"/>
            <p14:sldId id="347"/>
            <p14:sldId id="348"/>
            <p14:sldId id="349"/>
            <p14:sldId id="350"/>
            <p14:sldId id="351"/>
            <p14:sldId id="352"/>
          </p14:sldIdLst>
        </p14:section>
        <p14:section name="Sample Database Techniques" id="{C655E649-1122-DA42-9B85-6E23AEBD19D6}">
          <p14:sldIdLst>
            <p14:sldId id="276"/>
            <p14:sldId id="356"/>
            <p14:sldId id="358"/>
            <p14:sldId id="357"/>
            <p14:sldId id="359"/>
            <p14:sldId id="360"/>
            <p14:sldId id="361"/>
            <p14:sldId id="363"/>
            <p14:sldId id="362"/>
            <p14:sldId id="364"/>
          </p14:sldIdLst>
        </p14:section>
        <p14:section name="What You’ve Learned" id="{D1453C29-32EE-E84B-8F2B-E90C5636CCB5}">
          <p14:sldIdLst>
            <p14:sldId id="270"/>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9598" autoAdjust="0"/>
  </p:normalViewPr>
  <p:slideViewPr>
    <p:cSldViewPr showGuides="1">
      <p:cViewPr varScale="1">
        <p:scale>
          <a:sx n="63" d="100"/>
          <a:sy n="63" d="100"/>
        </p:scale>
        <p:origin x="1568" y="56"/>
      </p:cViewPr>
      <p:guideLst>
        <p:guide orient="horz" pos="2880"/>
        <p:guide orient="horz" pos="1440"/>
        <p:guide orient="horz"/>
        <p:guide pos="3840"/>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itha Savi" userId="d5aab230b53831c1" providerId="LiveId" clId="{17179DE4-01D1-4370-A7C2-AC9D0B04B23A}"/>
    <pc:docChg chg="custSel modSld">
      <pc:chgData name="savitha Savi" userId="d5aab230b53831c1" providerId="LiveId" clId="{17179DE4-01D1-4370-A7C2-AC9D0B04B23A}" dt="2025-07-01T06:15:26.246" v="0" actId="478"/>
      <pc:docMkLst>
        <pc:docMk/>
      </pc:docMkLst>
      <pc:sldChg chg="delSp mod">
        <pc:chgData name="savitha Savi" userId="d5aab230b53831c1" providerId="LiveId" clId="{17179DE4-01D1-4370-A7C2-AC9D0B04B23A}" dt="2025-07-01T06:15:26.246" v="0" actId="478"/>
        <pc:sldMkLst>
          <pc:docMk/>
          <pc:sldMk cId="3205638862" sldId="277"/>
        </pc:sldMkLst>
        <pc:spChg chg="del">
          <ac:chgData name="savitha Savi" userId="d5aab230b53831c1" providerId="LiveId" clId="{17179DE4-01D1-4370-A7C2-AC9D0B04B23A}" dt="2025-07-01T06:15:26.246" v="0" actId="478"/>
          <ac:spMkLst>
            <pc:docMk/>
            <pc:sldMk cId="3205638862" sldId="277"/>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2"/>
                </a:solidFill>
                <a:latin typeface="+mn-lt"/>
                <a:ea typeface="+mn-ea"/>
                <a:cs typeface="+mn-cs"/>
              </a:rPr>
              <a:t>© 2015 Pearson</a:t>
            </a:r>
          </a:p>
          <a:p>
            <a:pPr algn="r"/>
            <a:r>
              <a:rPr lang="en-US" sz="1200" kern="1200" dirty="0">
                <a:solidFill>
                  <a:schemeClr val="bg2"/>
                </a:solidFill>
                <a:latin typeface="+mn-lt"/>
                <a:ea typeface="+mn-ea"/>
                <a:cs typeface="+mn-cs"/>
              </a:rPr>
              <a:t>http://www.funwebdev.com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7/2/2025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Working with </a:t>
            </a:r>
            <a:r>
              <a:rPr lang="en-US" dirty="0">
                <a:solidFill>
                  <a:schemeClr val="tx2"/>
                </a:solidFill>
              </a:rPr>
              <a:t>Databases</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Tables in a Database</a:t>
            </a:r>
            <a:endParaRPr lang="en-US" dirty="0"/>
          </a:p>
        </p:txBody>
      </p:sp>
      <p:sp>
        <p:nvSpPr>
          <p:cNvPr id="4" name="Content Placeholder 3"/>
          <p:cNvSpPr>
            <a:spLocks noGrp="1"/>
          </p:cNvSpPr>
          <p:nvPr>
            <p:ph sz="quarter" idx="13"/>
          </p:nvPr>
        </p:nvSpPr>
        <p:spPr/>
        <p:txBody>
          <a:bodyPr>
            <a:normAutofit lnSpcReduction="10000"/>
          </a:bodyPr>
          <a:lstStyle/>
          <a:p>
            <a:r>
              <a:rPr lang="en-US" dirty="0"/>
              <a:t>Illustrated example</a:t>
            </a:r>
          </a:p>
        </p:txBody>
      </p:sp>
      <p:pic>
        <p:nvPicPr>
          <p:cNvPr id="6" name="Content Placeholder 5" descr="407151100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53854" b="-53854"/>
          <a:stretch>
            <a:fillRect/>
          </a:stretch>
        </p:blipFill>
        <p:spPr>
          <a:xfrm>
            <a:off x="533400" y="1066800"/>
            <a:ext cx="7519636" cy="5317085"/>
          </a:xfrm>
        </p:spPr>
      </p:pic>
    </p:spTree>
    <p:extLst>
      <p:ext uri="{BB962C8B-B14F-4D97-AF65-F5344CB8AC3E}">
        <p14:creationId xmlns:p14="http://schemas.microsoft.com/office/powerpoint/2010/main" val="283079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Tables in a Database</a:t>
            </a:r>
            <a:endParaRPr lang="en-US" dirty="0"/>
          </a:p>
        </p:txBody>
      </p:sp>
      <p:sp>
        <p:nvSpPr>
          <p:cNvPr id="4" name="Content Placeholder 3"/>
          <p:cNvSpPr>
            <a:spLocks noGrp="1"/>
          </p:cNvSpPr>
          <p:nvPr>
            <p:ph sz="quarter" idx="13"/>
          </p:nvPr>
        </p:nvSpPr>
        <p:spPr/>
        <p:txBody>
          <a:bodyPr>
            <a:normAutofit lnSpcReduction="10000"/>
          </a:bodyPr>
          <a:lstStyle/>
          <a:p>
            <a:r>
              <a:rPr lang="en-US" dirty="0"/>
              <a:t>Condensed Notation</a:t>
            </a:r>
          </a:p>
        </p:txBody>
      </p:sp>
      <p:sp>
        <p:nvSpPr>
          <p:cNvPr id="7" name="Content Placeholder 6"/>
          <p:cNvSpPr>
            <a:spLocks noGrp="1"/>
          </p:cNvSpPr>
          <p:nvPr>
            <p:ph idx="1"/>
          </p:nvPr>
        </p:nvSpPr>
        <p:spPr/>
        <p:txBody>
          <a:bodyPr/>
          <a:lstStyle/>
          <a:p>
            <a:r>
              <a:rPr lang="en-US" dirty="0"/>
              <a:t>As we discuss database tables and their design, it will be helpful to have a more condensed way to visually represent a table</a:t>
            </a:r>
          </a:p>
        </p:txBody>
      </p:sp>
      <p:pic>
        <p:nvPicPr>
          <p:cNvPr id="8" name="Picture 7" descr="4071511004.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3657600"/>
            <a:ext cx="7010400" cy="1692390"/>
          </a:xfrm>
          <a:prstGeom prst="rect">
            <a:avLst/>
          </a:prstGeom>
        </p:spPr>
      </p:pic>
    </p:spTree>
    <p:extLst>
      <p:ext uri="{BB962C8B-B14F-4D97-AF65-F5344CB8AC3E}">
        <p14:creationId xmlns:p14="http://schemas.microsoft.com/office/powerpoint/2010/main" val="223385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Benefits of DBMS</a:t>
            </a:r>
            <a:endParaRPr lang="en-US" dirty="0"/>
          </a:p>
        </p:txBody>
      </p:sp>
      <p:sp>
        <p:nvSpPr>
          <p:cNvPr id="4" name="Content Placeholder 3"/>
          <p:cNvSpPr>
            <a:spLocks noGrp="1"/>
          </p:cNvSpPr>
          <p:nvPr>
            <p:ph sz="quarter" idx="13"/>
          </p:nvPr>
        </p:nvSpPr>
        <p:spPr/>
        <p:txBody>
          <a:bodyPr>
            <a:normAutofit lnSpcReduction="10000"/>
          </a:bodyPr>
          <a:lstStyle/>
          <a:p>
            <a:r>
              <a:rPr lang="en-US" dirty="0"/>
              <a:t>Integrity</a:t>
            </a:r>
          </a:p>
        </p:txBody>
      </p:sp>
      <p:sp>
        <p:nvSpPr>
          <p:cNvPr id="7" name="Content Placeholder 6"/>
          <p:cNvSpPr>
            <a:spLocks noGrp="1"/>
          </p:cNvSpPr>
          <p:nvPr>
            <p:ph idx="1"/>
          </p:nvPr>
        </p:nvSpPr>
        <p:spPr/>
        <p:txBody>
          <a:bodyPr/>
          <a:lstStyle/>
          <a:p>
            <a:r>
              <a:rPr lang="en-US" dirty="0"/>
              <a:t>A database can enforce rules about what can be stored. </a:t>
            </a:r>
          </a:p>
          <a:p>
            <a:r>
              <a:rPr lang="en-US" dirty="0"/>
              <a:t>This provides </a:t>
            </a:r>
            <a:r>
              <a:rPr lang="en-US" b="1" dirty="0"/>
              <a:t>data integrity </a:t>
            </a:r>
            <a:r>
              <a:rPr lang="en-US" dirty="0"/>
              <a:t>and potentially can reduce the amount of </a:t>
            </a:r>
            <a:r>
              <a:rPr lang="en-US" b="1" dirty="0"/>
              <a:t>data duplication.</a:t>
            </a:r>
          </a:p>
          <a:p>
            <a:r>
              <a:rPr lang="en-US" dirty="0"/>
              <a:t>This is partly achieved through the use of </a:t>
            </a:r>
            <a:r>
              <a:rPr lang="en-US" b="1" dirty="0"/>
              <a:t>data types </a:t>
            </a:r>
            <a:r>
              <a:rPr lang="en-US" dirty="0"/>
              <a:t>that are akin to those in a programming language.</a:t>
            </a:r>
          </a:p>
        </p:txBody>
      </p:sp>
    </p:spTree>
    <p:extLst>
      <p:ext uri="{BB962C8B-B14F-4D97-AF65-F5344CB8AC3E}">
        <p14:creationId xmlns:p14="http://schemas.microsoft.com/office/powerpoint/2010/main" val="4086928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 types</a:t>
            </a:r>
            <a:endParaRPr lang="en-US" dirty="0"/>
          </a:p>
        </p:txBody>
      </p:sp>
      <p:sp>
        <p:nvSpPr>
          <p:cNvPr id="4" name="Content Placeholder 3"/>
          <p:cNvSpPr>
            <a:spLocks noGrp="1"/>
          </p:cNvSpPr>
          <p:nvPr>
            <p:ph sz="quarter" idx="13"/>
          </p:nvPr>
        </p:nvSpPr>
        <p:spPr/>
        <p:txBody>
          <a:bodyPr>
            <a:normAutofit lnSpcReduction="10000"/>
          </a:bodyPr>
          <a:lstStyle/>
          <a:p>
            <a:r>
              <a:rPr lang="en-US" dirty="0"/>
              <a:t>Common Database Table Types</a:t>
            </a:r>
          </a:p>
        </p:txBody>
      </p:sp>
      <p:graphicFrame>
        <p:nvGraphicFramePr>
          <p:cNvPr id="6" name="Content Placeholder 5"/>
          <p:cNvGraphicFramePr>
            <a:graphicFrameLocks noGrp="1"/>
          </p:cNvGraphicFramePr>
          <p:nvPr>
            <p:ph idx="1"/>
          </p:nvPr>
        </p:nvGraphicFramePr>
        <p:xfrm>
          <a:off x="914400" y="1524000"/>
          <a:ext cx="6629400" cy="3657598"/>
        </p:xfrm>
        <a:graphic>
          <a:graphicData uri="http://schemas.openxmlformats.org/drawingml/2006/table">
            <a:tbl>
              <a:tblPr firstRow="1" firstCol="1">
                <a:tableStyleId>{5C22544A-7EE6-4342-B048-85BDC9FD1C3A}</a:tableStyleId>
              </a:tblPr>
              <a:tblGrid>
                <a:gridCol w="1742611">
                  <a:extLst>
                    <a:ext uri="{9D8B030D-6E8A-4147-A177-3AD203B41FA5}">
                      <a16:colId xmlns:a16="http://schemas.microsoft.com/office/drawing/2014/main" val="20000"/>
                    </a:ext>
                  </a:extLst>
                </a:gridCol>
                <a:gridCol w="4886789">
                  <a:extLst>
                    <a:ext uri="{9D8B030D-6E8A-4147-A177-3AD203B41FA5}">
                      <a16:colId xmlns:a16="http://schemas.microsoft.com/office/drawing/2014/main" val="20001"/>
                    </a:ext>
                  </a:extLst>
                </a:gridCol>
              </a:tblGrid>
              <a:tr h="295909">
                <a:tc>
                  <a:txBody>
                    <a:bodyPr/>
                    <a:lstStyle/>
                    <a:p>
                      <a:pPr>
                        <a:lnSpc>
                          <a:spcPts val="1600"/>
                        </a:lnSpc>
                        <a:spcBef>
                          <a:spcPts val="700"/>
                        </a:spcBef>
                        <a:spcAft>
                          <a:spcPts val="700"/>
                        </a:spcAft>
                      </a:pPr>
                      <a:r>
                        <a:rPr lang="en-US" sz="1400" dirty="0"/>
                        <a:t>Type</a:t>
                      </a:r>
                      <a:endParaRPr lang="en-CA" sz="1400" b="1" dirty="0">
                        <a:latin typeface="Calibri"/>
                        <a:ea typeface="Times New Roman"/>
                        <a:cs typeface="Calibri"/>
                      </a:endParaRPr>
                    </a:p>
                  </a:txBody>
                  <a:tcPr marL="68580" marR="68580" marT="0" marB="0"/>
                </a:tc>
                <a:tc>
                  <a:txBody>
                    <a:bodyPr/>
                    <a:lstStyle/>
                    <a:p>
                      <a:pPr>
                        <a:lnSpc>
                          <a:spcPts val="1600"/>
                        </a:lnSpc>
                        <a:spcBef>
                          <a:spcPts val="700"/>
                        </a:spcBef>
                        <a:spcAft>
                          <a:spcPts val="700"/>
                        </a:spcAft>
                      </a:pPr>
                      <a:r>
                        <a:rPr lang="en-US" sz="1400" dirty="0"/>
                        <a:t>Description</a:t>
                      </a:r>
                      <a:endParaRPr lang="en-CA" sz="1400" b="1" dirty="0">
                        <a:latin typeface="Calibri"/>
                        <a:ea typeface="Times New Roman"/>
                        <a:cs typeface="Calibri"/>
                      </a:endParaRPr>
                    </a:p>
                  </a:txBody>
                  <a:tcPr marL="68580" marR="68580" marT="0" marB="0"/>
                </a:tc>
                <a:extLst>
                  <a:ext uri="{0D108BD9-81ED-4DB2-BD59-A6C34878D82A}">
                    <a16:rowId xmlns:a16="http://schemas.microsoft.com/office/drawing/2014/main" val="10000"/>
                  </a:ext>
                </a:extLst>
              </a:tr>
              <a:tr h="298615">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dirty="0"/>
                        <a:t>BIT</a:t>
                      </a:r>
                      <a:endParaRPr lang="en-CA" sz="1050" dirty="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Represents a single bit for Boolean values. Also called BOOLEAN or BOOL.</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1"/>
                  </a:ext>
                </a:extLst>
              </a:tr>
              <a:tr h="616461">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a:t>BLOB</a:t>
                      </a:r>
                      <a:endParaRPr lang="en-CA" sz="105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Represents a binary large object (which could, for example, be used to store an image).</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2"/>
                  </a:ext>
                </a:extLst>
              </a:tr>
              <a:tr h="616461">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a:t>CHAR(n)</a:t>
                      </a:r>
                      <a:endParaRPr lang="en-CA" sz="105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A fixed number of characters (n = the number of characters) that are padded with spaces to fill the field.</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3"/>
                  </a:ext>
                </a:extLst>
              </a:tr>
              <a:tr h="298615">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dirty="0"/>
                        <a:t>DATE</a:t>
                      </a:r>
                      <a:endParaRPr lang="en-CA" sz="1050" dirty="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Represents a date. There is also a TIME and DATETIME data types.</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4"/>
                  </a:ext>
                </a:extLst>
              </a:tr>
              <a:tr h="616461">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a:t>FLOAT</a:t>
                      </a:r>
                      <a:endParaRPr lang="en-CA" sz="105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Represents a decimal number. There are also DOUBLE and DECIMAL data types.</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5"/>
                  </a:ext>
                </a:extLst>
              </a:tr>
              <a:tr h="298615">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a:t>INT</a:t>
                      </a:r>
                      <a:endParaRPr lang="en-CA" sz="105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Represents a whole number. There is also a SMALLINT data type.</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6"/>
                  </a:ext>
                </a:extLst>
              </a:tr>
              <a:tr h="616461">
                <a:tc>
                  <a:txBody>
                    <a:bodyPr/>
                    <a:lstStyle/>
                    <a:p>
                      <a:pPr>
                        <a:lnSpc>
                          <a:spcPts val="1500"/>
                        </a:lnSpc>
                        <a:spcBef>
                          <a:spcPts val="700"/>
                        </a:spcBef>
                        <a:spcAft>
                          <a:spcPts val="0"/>
                        </a:spcAft>
                        <a:tabLst>
                          <a:tab pos="342900" algn="l"/>
                          <a:tab pos="685800" algn="l"/>
                          <a:tab pos="1028700" algn="l"/>
                          <a:tab pos="1371600" algn="l"/>
                          <a:tab pos="1714500" algn="l"/>
                        </a:tabLst>
                      </a:pPr>
                      <a:r>
                        <a:rPr lang="en-US" sz="1050" dirty="0"/>
                        <a:t>VARCHAR(n)</a:t>
                      </a:r>
                      <a:endParaRPr lang="en-CA" sz="1050" dirty="0">
                        <a:latin typeface="Consolas"/>
                        <a:ea typeface="Times New Roman"/>
                        <a:cs typeface="Times New Roman"/>
                      </a:endParaRPr>
                    </a:p>
                  </a:txBody>
                  <a:tcPr marL="68580" marR="68580" marT="0" marB="0"/>
                </a:tc>
                <a:tc>
                  <a:txBody>
                    <a:bodyPr/>
                    <a:lstStyle/>
                    <a:p>
                      <a:pPr>
                        <a:lnSpc>
                          <a:spcPts val="1600"/>
                        </a:lnSpc>
                        <a:spcBef>
                          <a:spcPts val="700"/>
                        </a:spcBef>
                        <a:spcAft>
                          <a:spcPts val="700"/>
                        </a:spcAft>
                      </a:pPr>
                      <a:r>
                        <a:rPr lang="en-US" sz="1200" dirty="0"/>
                        <a:t>A variable number of characters (n = the maximum number of characters) with no space padding.</a:t>
                      </a:r>
                      <a:endParaRPr lang="en-CA" sz="1200" dirty="0">
                        <a:latin typeface="Calibri"/>
                        <a:ea typeface="Times New Roman"/>
                        <a:cs typeface="Calibri"/>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12202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Benefits of DBMS</a:t>
            </a:r>
            <a:endParaRPr lang="en-US" dirty="0"/>
          </a:p>
        </p:txBody>
      </p:sp>
      <p:sp>
        <p:nvSpPr>
          <p:cNvPr id="4" name="Content Placeholder 3"/>
          <p:cNvSpPr>
            <a:spLocks noGrp="1"/>
          </p:cNvSpPr>
          <p:nvPr>
            <p:ph sz="quarter" idx="13"/>
          </p:nvPr>
        </p:nvSpPr>
        <p:spPr/>
        <p:txBody>
          <a:bodyPr>
            <a:normAutofit lnSpcReduction="10000"/>
          </a:bodyPr>
          <a:lstStyle/>
          <a:p>
            <a:r>
              <a:rPr lang="en-US" dirty="0"/>
              <a:t>Integrity</a:t>
            </a:r>
          </a:p>
        </p:txBody>
      </p:sp>
      <p:sp>
        <p:nvSpPr>
          <p:cNvPr id="5" name="Content Placeholder 4"/>
          <p:cNvSpPr>
            <a:spLocks noGrp="1"/>
          </p:cNvSpPr>
          <p:nvPr>
            <p:ph idx="1"/>
          </p:nvPr>
        </p:nvSpPr>
        <p:spPr/>
        <p:txBody>
          <a:bodyPr/>
          <a:lstStyle/>
          <a:p>
            <a:r>
              <a:rPr lang="en-US" dirty="0"/>
              <a:t>One of the most important ways that data integrity is achieved in a database is by separating information about different things into different tables. </a:t>
            </a:r>
          </a:p>
          <a:p>
            <a:r>
              <a:rPr lang="en-US" dirty="0"/>
              <a:t>Two tables can be related together via </a:t>
            </a:r>
            <a:r>
              <a:rPr lang="en-US" b="1" dirty="0"/>
              <a:t>foreign keys</a:t>
            </a:r>
            <a:r>
              <a:rPr lang="en-US" dirty="0"/>
              <a:t>, which is a field that is the same as the primary key of another table</a:t>
            </a:r>
          </a:p>
        </p:txBody>
      </p:sp>
    </p:spTree>
    <p:extLst>
      <p:ext uri="{BB962C8B-B14F-4D97-AF65-F5344CB8AC3E}">
        <p14:creationId xmlns:p14="http://schemas.microsoft.com/office/powerpoint/2010/main" val="214238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Relationships between Tables</a:t>
            </a:r>
            <a:endParaRPr lang="en-US" dirty="0"/>
          </a:p>
        </p:txBody>
      </p:sp>
      <p:sp>
        <p:nvSpPr>
          <p:cNvPr id="4" name="Content Placeholder 3"/>
          <p:cNvSpPr>
            <a:spLocks noGrp="1"/>
          </p:cNvSpPr>
          <p:nvPr>
            <p:ph sz="quarter" idx="13"/>
          </p:nvPr>
        </p:nvSpPr>
        <p:spPr/>
        <p:txBody>
          <a:bodyPr>
            <a:normAutofit lnSpcReduction="10000"/>
          </a:bodyPr>
          <a:lstStyle/>
          <a:p>
            <a:r>
              <a:rPr lang="en-US" dirty="0"/>
              <a:t>Primary and Foreign Keys</a:t>
            </a:r>
          </a:p>
        </p:txBody>
      </p:sp>
      <p:pic>
        <p:nvPicPr>
          <p:cNvPr id="3" name="Content Placeholder 2" descr="407151100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7021" b="-7021"/>
          <a:stretch>
            <a:fillRect/>
          </a:stretch>
        </p:blipFill>
        <p:spPr/>
      </p:pic>
    </p:spTree>
    <p:extLst>
      <p:ext uri="{BB962C8B-B14F-4D97-AF65-F5344CB8AC3E}">
        <p14:creationId xmlns:p14="http://schemas.microsoft.com/office/powerpoint/2010/main" val="2755913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Relationships between Tables</a:t>
            </a:r>
            <a:endParaRPr lang="en-US" dirty="0"/>
          </a:p>
        </p:txBody>
      </p:sp>
      <p:sp>
        <p:nvSpPr>
          <p:cNvPr id="4" name="Content Placeholder 3"/>
          <p:cNvSpPr>
            <a:spLocks noGrp="1"/>
          </p:cNvSpPr>
          <p:nvPr>
            <p:ph sz="quarter" idx="13"/>
          </p:nvPr>
        </p:nvSpPr>
        <p:spPr/>
        <p:txBody>
          <a:bodyPr>
            <a:normAutofit lnSpcReduction="10000"/>
          </a:bodyPr>
          <a:lstStyle/>
          <a:p>
            <a:r>
              <a:rPr lang="en-US" dirty="0"/>
              <a:t>Different types</a:t>
            </a:r>
          </a:p>
        </p:txBody>
      </p:sp>
      <p:sp>
        <p:nvSpPr>
          <p:cNvPr id="5" name="Content Placeholder 4"/>
          <p:cNvSpPr>
            <a:spLocks noGrp="1"/>
          </p:cNvSpPr>
          <p:nvPr>
            <p:ph idx="1"/>
          </p:nvPr>
        </p:nvSpPr>
        <p:spPr/>
        <p:txBody>
          <a:bodyPr>
            <a:normAutofit lnSpcReduction="10000"/>
          </a:bodyPr>
          <a:lstStyle/>
          <a:p>
            <a:r>
              <a:rPr lang="en-US" dirty="0"/>
              <a:t>Tables that are linked via foreign keys are said to be in a relationship:</a:t>
            </a:r>
          </a:p>
          <a:p>
            <a:pPr marL="342900" indent="-342900">
              <a:buFont typeface="Arial"/>
              <a:buChar char="•"/>
            </a:pPr>
            <a:r>
              <a:rPr lang="en-US" b="1" dirty="0"/>
              <a:t>one-to-many relationship</a:t>
            </a:r>
            <a:br>
              <a:rPr lang="en-US" dirty="0"/>
            </a:br>
            <a:r>
              <a:rPr lang="en-US" dirty="0"/>
              <a:t>single record in Table A can have one or more matching records in Table B </a:t>
            </a:r>
          </a:p>
          <a:p>
            <a:pPr marL="342900" indent="-342900">
              <a:buFont typeface="Arial"/>
              <a:buChar char="•"/>
            </a:pPr>
            <a:r>
              <a:rPr lang="en-US" b="1" dirty="0"/>
              <a:t>many-to-many relationship</a:t>
            </a:r>
            <a:br>
              <a:rPr lang="en-US" b="1" dirty="0"/>
            </a:br>
            <a:r>
              <a:rPr lang="en-US" dirty="0"/>
              <a:t>Many-to-many relationships are usually implemented by using an intermediate table with two one-to-many relationships</a:t>
            </a:r>
          </a:p>
          <a:p>
            <a:pPr marL="342900" indent="-342900">
              <a:buFont typeface="Arial"/>
              <a:buChar char="•"/>
            </a:pPr>
            <a:r>
              <a:rPr lang="en-US" b="1" dirty="0"/>
              <a:t>One-to-one relationship</a:t>
            </a:r>
            <a:br>
              <a:rPr lang="en-US" b="1" dirty="0"/>
            </a:br>
            <a:r>
              <a:rPr lang="en-US" dirty="0"/>
              <a:t>Typically used for security or performance reasons. (Could be 1 table)</a:t>
            </a:r>
          </a:p>
        </p:txBody>
      </p:sp>
    </p:spTree>
    <p:extLst>
      <p:ext uri="{BB962C8B-B14F-4D97-AF65-F5344CB8AC3E}">
        <p14:creationId xmlns:p14="http://schemas.microsoft.com/office/powerpoint/2010/main" val="173734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One to Many</a:t>
            </a:r>
            <a:endParaRPr lang="en-US" dirty="0"/>
          </a:p>
        </p:txBody>
      </p:sp>
      <p:pic>
        <p:nvPicPr>
          <p:cNvPr id="5" name="Content Placeholder 4" descr="4071511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2083" r="-32083"/>
          <a:stretch>
            <a:fillRect/>
          </a:stretch>
        </p:blipFill>
        <p:spPr>
          <a:xfrm>
            <a:off x="1066800" y="1676400"/>
            <a:ext cx="6400800" cy="4525963"/>
          </a:xfrm>
        </p:spPr>
      </p:pic>
    </p:spTree>
    <p:extLst>
      <p:ext uri="{BB962C8B-B14F-4D97-AF65-F5344CB8AC3E}">
        <p14:creationId xmlns:p14="http://schemas.microsoft.com/office/powerpoint/2010/main" val="154390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Many to Many</a:t>
            </a:r>
            <a:endParaRPr lang="en-US" dirty="0"/>
          </a:p>
        </p:txBody>
      </p:sp>
      <p:sp>
        <p:nvSpPr>
          <p:cNvPr id="4" name="Content Placeholder 3"/>
          <p:cNvSpPr>
            <a:spLocks noGrp="1"/>
          </p:cNvSpPr>
          <p:nvPr>
            <p:ph sz="quarter" idx="13"/>
          </p:nvPr>
        </p:nvSpPr>
        <p:spPr/>
        <p:txBody>
          <a:bodyPr>
            <a:normAutofit lnSpcReduction="10000"/>
          </a:bodyPr>
          <a:lstStyle/>
          <a:p>
            <a:r>
              <a:rPr lang="en-US" dirty="0"/>
              <a:t>Usually using a intermediate table</a:t>
            </a:r>
          </a:p>
        </p:txBody>
      </p:sp>
      <p:pic>
        <p:nvPicPr>
          <p:cNvPr id="6" name="Content Placeholder 5" descr="4071511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53009" b="-53009"/>
          <a:stretch>
            <a:fillRect/>
          </a:stretch>
        </p:blipFill>
        <p:spPr/>
      </p:pic>
      <p:sp>
        <p:nvSpPr>
          <p:cNvPr id="7" name="Rectangle 6"/>
          <p:cNvSpPr/>
          <p:nvPr/>
        </p:nvSpPr>
        <p:spPr>
          <a:xfrm>
            <a:off x="914400" y="5486400"/>
            <a:ext cx="6705600" cy="646331"/>
          </a:xfrm>
          <a:prstGeom prst="rect">
            <a:avLst/>
          </a:prstGeom>
        </p:spPr>
        <p:txBody>
          <a:bodyPr wrap="square">
            <a:spAutoFit/>
          </a:bodyPr>
          <a:lstStyle/>
          <a:p>
            <a:r>
              <a:rPr lang="en-US" dirty="0"/>
              <a:t>Note that in this example, the two foreign keys in the intermediate table are combined to create a </a:t>
            </a:r>
            <a:r>
              <a:rPr lang="en-US" b="1" dirty="0"/>
              <a:t>composite key</a:t>
            </a:r>
            <a:endParaRPr lang="en-US" dirty="0"/>
          </a:p>
        </p:txBody>
      </p:sp>
    </p:spTree>
    <p:extLst>
      <p:ext uri="{BB962C8B-B14F-4D97-AF65-F5344CB8AC3E}">
        <p14:creationId xmlns:p14="http://schemas.microsoft.com/office/powerpoint/2010/main" val="3429607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Database Options</a:t>
            </a:r>
            <a:endParaRPr lang="en-US" dirty="0"/>
          </a:p>
        </p:txBody>
      </p:sp>
      <p:sp>
        <p:nvSpPr>
          <p:cNvPr id="4" name="Content Placeholder 3"/>
          <p:cNvSpPr>
            <a:spLocks noGrp="1"/>
          </p:cNvSpPr>
          <p:nvPr>
            <p:ph sz="quarter" idx="13"/>
          </p:nvPr>
        </p:nvSpPr>
        <p:spPr/>
        <p:txBody>
          <a:bodyPr>
            <a:normAutofit lnSpcReduction="10000"/>
          </a:bodyPr>
          <a:lstStyle/>
          <a:p>
            <a:r>
              <a:rPr lang="en-US" dirty="0"/>
              <a:t>The range of  DBMS Usage in an Enterprise</a:t>
            </a:r>
          </a:p>
        </p:txBody>
      </p:sp>
      <p:pic>
        <p:nvPicPr>
          <p:cNvPr id="5" name="Picture 4" descr="4071511008.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371600"/>
            <a:ext cx="6458560" cy="5181600"/>
          </a:xfrm>
          <a:prstGeom prst="rect">
            <a:avLst/>
          </a:prstGeom>
        </p:spPr>
      </p:pic>
    </p:spTree>
    <p:extLst>
      <p:ext uri="{BB962C8B-B14F-4D97-AF65-F5344CB8AC3E}">
        <p14:creationId xmlns:p14="http://schemas.microsoft.com/office/powerpoint/2010/main" val="10602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830997"/>
          </a:xfrm>
          <a:prstGeom prst="rect">
            <a:avLst/>
          </a:prstGeom>
          <a:noFill/>
        </p:spPr>
        <p:txBody>
          <a:bodyPr wrap="square" rtlCol="0">
            <a:spAutoFit/>
          </a:bodyPr>
          <a:lstStyle/>
          <a:p>
            <a:r>
              <a:rPr lang="en-US" sz="2400" dirty="0">
                <a:solidFill>
                  <a:srgbClr val="FF6600"/>
                </a:solidFill>
                <a:latin typeface="Rockwell Condensed" pitchFamily="18" charset="0"/>
              </a:rPr>
              <a:t>Databases</a:t>
            </a:r>
            <a:r>
              <a:rPr lang="en-US" sz="2400" dirty="0">
                <a:solidFill>
                  <a:schemeClr val="bg2"/>
                </a:solidFill>
                <a:latin typeface="Rockwell Condensed" pitchFamily="18" charset="0"/>
              </a:rPr>
              <a:t> and Web Development</a:t>
            </a:r>
          </a:p>
        </p:txBody>
      </p:sp>
      <p:sp>
        <p:nvSpPr>
          <p:cNvPr id="9" name="TextBox 8"/>
          <p:cNvSpPr txBox="1"/>
          <p:nvPr/>
        </p:nvSpPr>
        <p:spPr>
          <a:xfrm>
            <a:off x="5257800" y="1076980"/>
            <a:ext cx="3048000" cy="830997"/>
          </a:xfrm>
          <a:prstGeom prst="rect">
            <a:avLst/>
          </a:prstGeom>
          <a:noFill/>
        </p:spPr>
        <p:txBody>
          <a:bodyPr wrap="square" rtlCol="0">
            <a:spAutoFit/>
          </a:bodyPr>
          <a:lstStyle/>
          <a:p>
            <a:r>
              <a:rPr lang="en-US" sz="2400" dirty="0">
                <a:solidFill>
                  <a:schemeClr val="bg2"/>
                </a:solidFill>
                <a:latin typeface="Rockwell Condensed" pitchFamily="18" charset="0"/>
              </a:rPr>
              <a:t>Structured Query Language (</a:t>
            </a:r>
            <a:r>
              <a:rPr lang="en-US" sz="2400" dirty="0">
                <a:solidFill>
                  <a:schemeClr val="accent5"/>
                </a:solidFill>
                <a:latin typeface="Rockwell Condensed" pitchFamily="18" charset="0"/>
              </a:rPr>
              <a:t>SQL</a:t>
            </a:r>
            <a:r>
              <a:rPr lang="en-US" sz="2400" dirty="0">
                <a:solidFill>
                  <a:srgbClr val="FFFFFF"/>
                </a:solidFill>
                <a:latin typeface="Rockwell Condensed" pitchFamily="18" charset="0"/>
              </a:rPr>
              <a:t>)</a:t>
            </a: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461665"/>
          </a:xfrm>
          <a:prstGeom prst="rect">
            <a:avLst/>
          </a:prstGeom>
          <a:noFill/>
        </p:spPr>
        <p:txBody>
          <a:bodyPr wrap="square" rtlCol="0">
            <a:spAutoFit/>
          </a:bodyPr>
          <a:lstStyle/>
          <a:p>
            <a:r>
              <a:rPr lang="en-US" sz="2400" dirty="0">
                <a:solidFill>
                  <a:schemeClr val="bg2"/>
                </a:solidFill>
                <a:latin typeface="Rockwell Condensed" pitchFamily="18" charset="0"/>
              </a:rPr>
              <a:t>Database </a:t>
            </a:r>
            <a:r>
              <a:rPr lang="en-US" sz="2400" dirty="0">
                <a:solidFill>
                  <a:schemeClr val="accent5"/>
                </a:solidFill>
                <a:latin typeface="Rockwell Condensed" pitchFamily="18" charset="0"/>
              </a:rPr>
              <a:t>APIs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8" name="TextBox 27"/>
          <p:cNvSpPr txBox="1"/>
          <p:nvPr/>
        </p:nvSpPr>
        <p:spPr>
          <a:xfrm>
            <a:off x="914400" y="5352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Accessing MySQL in </a:t>
            </a:r>
            <a:r>
              <a:rPr lang="en-US" sz="2400" dirty="0">
                <a:solidFill>
                  <a:srgbClr val="F3703A"/>
                </a:solidFill>
                <a:latin typeface="Rockwell Condensed" pitchFamily="18" charset="0"/>
              </a:rPr>
              <a:t>PHP</a:t>
            </a: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19" name="Rounded Rectangle 18"/>
          <p:cNvSpPr/>
          <p:nvPr/>
        </p:nvSpPr>
        <p:spPr>
          <a:xfrm>
            <a:off x="914400" y="51816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676400" y="5344180"/>
            <a:ext cx="2743199" cy="830997"/>
          </a:xfrm>
          <a:prstGeom prst="rect">
            <a:avLst/>
          </a:prstGeom>
          <a:noFill/>
        </p:spPr>
        <p:txBody>
          <a:bodyPr wrap="square" rtlCol="0">
            <a:spAutoFit/>
          </a:bodyPr>
          <a:lstStyle/>
          <a:p>
            <a:r>
              <a:rPr lang="en-US" sz="2400" dirty="0">
                <a:solidFill>
                  <a:schemeClr val="bg2"/>
                </a:solidFill>
                <a:latin typeface="Rockwell Condensed" pitchFamily="18" charset="0"/>
              </a:rPr>
              <a:t>Sample Database </a:t>
            </a:r>
            <a:r>
              <a:rPr lang="en-US" sz="2400" dirty="0">
                <a:solidFill>
                  <a:srgbClr val="F3703A"/>
                </a:solidFill>
                <a:latin typeface="Rockwell Condensed" pitchFamily="18" charset="0"/>
              </a:rPr>
              <a:t>Techniques</a:t>
            </a:r>
          </a:p>
        </p:txBody>
      </p:sp>
      <p:sp>
        <p:nvSpPr>
          <p:cNvPr id="24" name="TextBox 23"/>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410201" y="25247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Managing a </a:t>
            </a:r>
            <a:r>
              <a:rPr lang="en-US" sz="2400" dirty="0">
                <a:solidFill>
                  <a:srgbClr val="F3703A"/>
                </a:solidFill>
                <a:latin typeface="Rockwell Condensed" pitchFamily="18" charset="0"/>
              </a:rPr>
              <a:t>MySQL</a:t>
            </a:r>
            <a:r>
              <a:rPr lang="en-US" sz="2400" dirty="0">
                <a:solidFill>
                  <a:schemeClr val="bg2"/>
                </a:solidFill>
                <a:latin typeface="Rockwell Condensed" pitchFamily="18" charset="0"/>
              </a:rPr>
              <a:t> Database</a:t>
            </a:r>
            <a:endParaRPr lang="en-US" sz="24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Case Study Schemas</a:t>
            </a:r>
            <a:endParaRPr lang="en-US" sz="2400" dirty="0">
              <a:solidFill>
                <a:schemeClr val="accent5"/>
              </a:solidFill>
              <a:latin typeface="Rockwell Condensed" pitchFamily="18" charset="0"/>
            </a:endParaRP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Database Options</a:t>
            </a:r>
            <a:endParaRPr lang="en-US" dirty="0"/>
          </a:p>
        </p:txBody>
      </p:sp>
      <p:sp>
        <p:nvSpPr>
          <p:cNvPr id="4" name="Content Placeholder 3"/>
          <p:cNvSpPr>
            <a:spLocks noGrp="1"/>
          </p:cNvSpPr>
          <p:nvPr>
            <p:ph sz="quarter" idx="13"/>
          </p:nvPr>
        </p:nvSpPr>
        <p:spPr/>
        <p:txBody>
          <a:bodyPr>
            <a:normAutofit lnSpcReduction="10000"/>
          </a:bodyPr>
          <a:lstStyle/>
          <a:p>
            <a:r>
              <a:rPr lang="en-US" dirty="0"/>
              <a:t>Other ways of using databases</a:t>
            </a:r>
          </a:p>
        </p:txBody>
      </p:sp>
      <p:sp>
        <p:nvSpPr>
          <p:cNvPr id="3" name="Content Placeholder 2"/>
          <p:cNvSpPr>
            <a:spLocks noGrp="1"/>
          </p:cNvSpPr>
          <p:nvPr>
            <p:ph idx="1"/>
          </p:nvPr>
        </p:nvSpPr>
        <p:spPr/>
        <p:txBody>
          <a:bodyPr/>
          <a:lstStyle/>
          <a:p>
            <a:pPr marL="342900" indent="-342900">
              <a:buFont typeface="Arial"/>
              <a:buChar char="•"/>
            </a:pPr>
            <a:r>
              <a:rPr lang="en-US" b="1" dirty="0"/>
              <a:t>SQLite </a:t>
            </a:r>
            <a:r>
              <a:rPr lang="en-US" dirty="0"/>
              <a:t>a software library that typically is integrated directly within an application rather than running as a separate process like most DBMS.</a:t>
            </a:r>
          </a:p>
          <a:p>
            <a:pPr marL="342900" indent="-342900">
              <a:buFont typeface="Arial"/>
              <a:buChar char="•"/>
            </a:pPr>
            <a:r>
              <a:rPr lang="en-US" b="1" dirty="0"/>
              <a:t>No-SQL </a:t>
            </a:r>
            <a:r>
              <a:rPr lang="en-US" dirty="0"/>
              <a:t>databases do not make use of SQL, are not relational in how they store data, and are optimized to retrieve data using simple key-value syntax similar to that used with associative arrays in PHP.</a:t>
            </a:r>
          </a:p>
          <a:p>
            <a:pPr marL="804863" lvl="1" indent="-342900">
              <a:buFont typeface="Arial"/>
              <a:buChar char="•"/>
            </a:pPr>
            <a:r>
              <a:rPr lang="en-US" dirty="0" err="1"/>
              <a:t>CouchDB</a:t>
            </a:r>
            <a:r>
              <a:rPr lang="en-US" dirty="0"/>
              <a:t> , </a:t>
            </a:r>
            <a:r>
              <a:rPr lang="en-US" dirty="0" err="1"/>
              <a:t>mongoDB</a:t>
            </a:r>
            <a:r>
              <a:rPr lang="en-US" dirty="0"/>
              <a:t>, </a:t>
            </a:r>
            <a:r>
              <a:rPr lang="en-US" dirty="0" err="1"/>
              <a:t>Hypertable</a:t>
            </a:r>
            <a:r>
              <a:rPr lang="en-US" dirty="0"/>
              <a:t>, Cassandra, …</a:t>
            </a:r>
          </a:p>
        </p:txBody>
      </p:sp>
    </p:spTree>
    <p:extLst>
      <p:ext uri="{BB962C8B-B14F-4D97-AF65-F5344CB8AC3E}">
        <p14:creationId xmlns:p14="http://schemas.microsoft.com/office/powerpoint/2010/main" val="1906870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404040"/>
                </a:solidFill>
              </a:rPr>
              <a:t>Structured Query </a:t>
            </a:r>
            <a:r>
              <a:rPr lang="en-US" dirty="0" err="1">
                <a:solidFill>
                  <a:srgbClr val="404040"/>
                </a:solidFill>
              </a:rPr>
              <a:t>Langugage</a:t>
            </a:r>
            <a:r>
              <a:rPr lang="en-US" dirty="0">
                <a:solidFill>
                  <a:srgbClr val="404040"/>
                </a:solidFill>
              </a:rPr>
              <a:t> (</a:t>
            </a:r>
            <a:r>
              <a:rPr lang="en-US" dirty="0">
                <a:solidFill>
                  <a:schemeClr val="tx2"/>
                </a:solidFill>
              </a:rPr>
              <a:t>SQL</a:t>
            </a:r>
            <a:r>
              <a:rPr lang="en-US" dirty="0">
                <a:solidFill>
                  <a:srgbClr val="404040"/>
                </a:solidFill>
              </a:rPr>
              <a: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7</a:t>
            </a:r>
            <a:endParaRPr lang="en-US" dirty="0">
              <a:solidFill>
                <a:schemeClr val="tx1"/>
              </a:solidFill>
            </a:endParaRPr>
          </a:p>
        </p:txBody>
      </p:sp>
    </p:spTree>
    <p:extLst>
      <p:ext uri="{BB962C8B-B14F-4D97-AF65-F5344CB8AC3E}">
        <p14:creationId xmlns:p14="http://schemas.microsoft.com/office/powerpoint/2010/main" val="13281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a:t>
            </a:r>
          </a:p>
        </p:txBody>
      </p:sp>
      <p:sp>
        <p:nvSpPr>
          <p:cNvPr id="3" name="Content Placeholder 2"/>
          <p:cNvSpPr>
            <a:spLocks noGrp="1"/>
          </p:cNvSpPr>
          <p:nvPr>
            <p:ph idx="1"/>
          </p:nvPr>
        </p:nvSpPr>
        <p:spPr/>
        <p:txBody>
          <a:bodyPr/>
          <a:lstStyle/>
          <a:p>
            <a:r>
              <a:rPr lang="en-US" dirty="0"/>
              <a:t>The Structured Query Language uses English Like Syntax to interact with the Database. Common SQL commands:</a:t>
            </a:r>
          </a:p>
          <a:p>
            <a:pPr marL="342900" indent="-342900">
              <a:buFont typeface="Arial"/>
              <a:buChar char="•"/>
            </a:pPr>
            <a:r>
              <a:rPr lang="en-US" dirty="0"/>
              <a:t>SELECT</a:t>
            </a:r>
          </a:p>
          <a:p>
            <a:pPr marL="342900" indent="-342900">
              <a:buFont typeface="Arial"/>
              <a:buChar char="•"/>
            </a:pPr>
            <a:r>
              <a:rPr lang="en-US" dirty="0"/>
              <a:t>INSERT</a:t>
            </a:r>
          </a:p>
          <a:p>
            <a:pPr marL="342900" indent="-342900">
              <a:buFont typeface="Arial"/>
              <a:buChar char="•"/>
            </a:pPr>
            <a:r>
              <a:rPr lang="en-US" dirty="0"/>
              <a:t>UPDATE</a:t>
            </a:r>
          </a:p>
          <a:p>
            <a:pPr marL="342900" indent="-342900">
              <a:buFont typeface="Arial"/>
              <a:buChar char="•"/>
            </a:pPr>
            <a:r>
              <a:rPr lang="en-US" dirty="0"/>
              <a:t>DELETE</a:t>
            </a:r>
          </a:p>
        </p:txBody>
      </p:sp>
      <p:sp>
        <p:nvSpPr>
          <p:cNvPr id="4" name="Content Placeholder 3"/>
          <p:cNvSpPr>
            <a:spLocks noGrp="1"/>
          </p:cNvSpPr>
          <p:nvPr>
            <p:ph sz="quarter" idx="13"/>
          </p:nvPr>
        </p:nvSpPr>
        <p:spPr/>
        <p:txBody>
          <a:bodyPr>
            <a:normAutofit lnSpcReduction="10000"/>
          </a:bodyPr>
          <a:lstStyle/>
          <a:p>
            <a:r>
              <a:rPr lang="en-US" dirty="0"/>
              <a:t>Pronounced </a:t>
            </a:r>
            <a:r>
              <a:rPr lang="en-US" i="1" dirty="0"/>
              <a:t>sequel (</a:t>
            </a:r>
            <a:r>
              <a:rPr lang="en-US" dirty="0"/>
              <a:t>or </a:t>
            </a:r>
            <a:r>
              <a:rPr lang="en-US" i="1" dirty="0" err="1"/>
              <a:t>sss</a:t>
            </a:r>
            <a:r>
              <a:rPr lang="en-US" i="1" dirty="0"/>
              <a:t> queue </a:t>
            </a:r>
            <a:r>
              <a:rPr lang="en-US" i="1" dirty="0" err="1"/>
              <a:t>elle</a:t>
            </a:r>
            <a:r>
              <a:rPr lang="en-US" i="1" dirty="0"/>
              <a:t>)</a:t>
            </a:r>
          </a:p>
        </p:txBody>
      </p:sp>
    </p:spTree>
    <p:extLst>
      <p:ext uri="{BB962C8B-B14F-4D97-AF65-F5344CB8AC3E}">
        <p14:creationId xmlns:p14="http://schemas.microsoft.com/office/powerpoint/2010/main" val="100915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a:t>
            </a:r>
          </a:p>
        </p:txBody>
      </p:sp>
      <p:sp>
        <p:nvSpPr>
          <p:cNvPr id="3" name="Content Placeholder 2"/>
          <p:cNvSpPr>
            <a:spLocks noGrp="1"/>
          </p:cNvSpPr>
          <p:nvPr>
            <p:ph idx="1"/>
          </p:nvPr>
        </p:nvSpPr>
        <p:spPr/>
        <p:txBody>
          <a:bodyPr/>
          <a:lstStyle/>
          <a:p>
            <a:r>
              <a:rPr lang="en-US" dirty="0"/>
              <a:t>The </a:t>
            </a:r>
            <a:r>
              <a:rPr lang="en-US" b="1" dirty="0"/>
              <a:t>SELECT statement </a:t>
            </a:r>
            <a:r>
              <a:rPr lang="en-US" dirty="0"/>
              <a:t>is used to retrieve data from the database.</a:t>
            </a:r>
          </a:p>
          <a:p>
            <a:r>
              <a:rPr lang="en-US" dirty="0"/>
              <a:t>The result of a SELECT statement is a block of data typically called a </a:t>
            </a:r>
            <a:r>
              <a:rPr lang="en-US" b="1" dirty="0"/>
              <a:t>result set</a:t>
            </a:r>
            <a:r>
              <a:rPr lang="en-US" dirty="0"/>
              <a:t>.</a:t>
            </a:r>
          </a:p>
          <a:p>
            <a:r>
              <a:rPr lang="en-US" dirty="0"/>
              <a:t>You must specify </a:t>
            </a:r>
          </a:p>
          <a:p>
            <a:pPr marL="342900" indent="-342900">
              <a:buFont typeface="Arial"/>
              <a:buChar char="•"/>
            </a:pPr>
            <a:r>
              <a:rPr lang="en-US" dirty="0"/>
              <a:t>what fields to retrieve and </a:t>
            </a:r>
          </a:p>
          <a:p>
            <a:pPr marL="342900" indent="-342900">
              <a:buFont typeface="Arial"/>
              <a:buChar char="•"/>
            </a:pPr>
            <a:r>
              <a:rPr lang="en-US" dirty="0"/>
              <a:t>what Table to retrieve from</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To retrieve data</a:t>
            </a:r>
          </a:p>
        </p:txBody>
      </p:sp>
    </p:spTree>
    <p:extLst>
      <p:ext uri="{BB962C8B-B14F-4D97-AF65-F5344CB8AC3E}">
        <p14:creationId xmlns:p14="http://schemas.microsoft.com/office/powerpoint/2010/main" val="2575745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a:t>
            </a:r>
          </a:p>
        </p:txBody>
      </p:sp>
      <p:sp>
        <p:nvSpPr>
          <p:cNvPr id="4" name="Content Placeholder 3"/>
          <p:cNvSpPr>
            <a:spLocks noGrp="1"/>
          </p:cNvSpPr>
          <p:nvPr>
            <p:ph sz="quarter" idx="13"/>
          </p:nvPr>
        </p:nvSpPr>
        <p:spPr/>
        <p:txBody>
          <a:bodyPr>
            <a:normAutofit lnSpcReduction="10000"/>
          </a:bodyPr>
          <a:lstStyle/>
          <a:p>
            <a:r>
              <a:rPr lang="en-US" dirty="0"/>
              <a:t>To retrieve data</a:t>
            </a:r>
          </a:p>
        </p:txBody>
      </p:sp>
      <p:pic>
        <p:nvPicPr>
          <p:cNvPr id="6" name="Picture 5" descr="4071511010.eps.png"/>
          <p:cNvPicPr>
            <a:picLocks noChangeAspect="1"/>
          </p:cNvPicPr>
          <p:nvPr/>
        </p:nvPicPr>
        <p:blipFill rotWithShape="1">
          <a:blip r:embed="rId2" cstate="print">
            <a:extLst>
              <a:ext uri="{28A0092B-C50C-407E-A947-70E740481C1C}">
                <a14:useLocalDpi xmlns:a14="http://schemas.microsoft.com/office/drawing/2010/main" val="0"/>
              </a:ext>
            </a:extLst>
          </a:blip>
          <a:srcRect b="51975"/>
          <a:stretch/>
        </p:blipFill>
        <p:spPr>
          <a:xfrm>
            <a:off x="1066800" y="2116667"/>
            <a:ext cx="6633233" cy="3293533"/>
          </a:xfrm>
          <a:prstGeom prst="rect">
            <a:avLst/>
          </a:prstGeom>
        </p:spPr>
      </p:pic>
    </p:spTree>
    <p:extLst>
      <p:ext uri="{BB962C8B-B14F-4D97-AF65-F5344CB8AC3E}">
        <p14:creationId xmlns:p14="http://schemas.microsoft.com/office/powerpoint/2010/main" val="223628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a:t>
            </a:r>
          </a:p>
        </p:txBody>
      </p:sp>
      <p:sp>
        <p:nvSpPr>
          <p:cNvPr id="3" name="Content Placeholder 2"/>
          <p:cNvSpPr>
            <a:spLocks noGrp="1"/>
          </p:cNvSpPr>
          <p:nvPr>
            <p:ph idx="1"/>
          </p:nvPr>
        </p:nvSpPr>
        <p:spPr/>
        <p:txBody>
          <a:bodyPr/>
          <a:lstStyle/>
          <a:p>
            <a:r>
              <a:rPr lang="en-US" dirty="0"/>
              <a:t>To specify a certain order to the result set use the </a:t>
            </a:r>
            <a:r>
              <a:rPr lang="en-US" b="1" dirty="0"/>
              <a:t>ORDER</a:t>
            </a:r>
            <a:r>
              <a:rPr lang="en-US" dirty="0"/>
              <a:t> clause.</a:t>
            </a:r>
          </a:p>
          <a:p>
            <a:r>
              <a:rPr lang="en-US" dirty="0"/>
              <a:t>You Specify </a:t>
            </a:r>
          </a:p>
          <a:p>
            <a:pPr marL="342900" indent="-342900">
              <a:buFont typeface="Arial"/>
              <a:buChar char="•"/>
            </a:pPr>
            <a:r>
              <a:rPr lang="en-US" dirty="0"/>
              <a:t>the field to Sort on (or several), and </a:t>
            </a:r>
          </a:p>
          <a:p>
            <a:pPr marL="342900" indent="-342900">
              <a:buFont typeface="Arial"/>
              <a:buChar char="•"/>
            </a:pPr>
            <a:r>
              <a:rPr lang="en-US" dirty="0"/>
              <a:t>whether to sort in ascending or descending order.</a:t>
            </a:r>
          </a:p>
          <a:p>
            <a:endParaRPr lang="en-US" dirty="0"/>
          </a:p>
          <a:p>
            <a:endParaRPr lang="en-US" dirty="0"/>
          </a:p>
          <a:p>
            <a:endParaRPr lang="en-US" dirty="0"/>
          </a:p>
        </p:txBody>
      </p:sp>
      <p:sp>
        <p:nvSpPr>
          <p:cNvPr id="4" name="Content Placeholder 3"/>
          <p:cNvSpPr>
            <a:spLocks noGrp="1"/>
          </p:cNvSpPr>
          <p:nvPr>
            <p:ph sz="quarter" idx="13"/>
          </p:nvPr>
        </p:nvSpPr>
        <p:spPr/>
        <p:txBody>
          <a:bodyPr>
            <a:normAutofit lnSpcReduction="10000"/>
          </a:bodyPr>
          <a:lstStyle/>
          <a:p>
            <a:r>
              <a:rPr lang="en-US" dirty="0"/>
              <a:t>Ordering results</a:t>
            </a:r>
          </a:p>
        </p:txBody>
      </p:sp>
    </p:spTree>
    <p:extLst>
      <p:ext uri="{BB962C8B-B14F-4D97-AF65-F5344CB8AC3E}">
        <p14:creationId xmlns:p14="http://schemas.microsoft.com/office/powerpoint/2010/main" val="3752698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a:t>
            </a:r>
          </a:p>
        </p:txBody>
      </p:sp>
      <p:sp>
        <p:nvSpPr>
          <p:cNvPr id="4" name="Content Placeholder 3"/>
          <p:cNvSpPr>
            <a:spLocks noGrp="1"/>
          </p:cNvSpPr>
          <p:nvPr>
            <p:ph sz="quarter" idx="13"/>
          </p:nvPr>
        </p:nvSpPr>
        <p:spPr/>
        <p:txBody>
          <a:bodyPr>
            <a:normAutofit lnSpcReduction="10000"/>
          </a:bodyPr>
          <a:lstStyle/>
          <a:p>
            <a:r>
              <a:rPr lang="en-US" dirty="0"/>
              <a:t>ORDER BY clause</a:t>
            </a:r>
          </a:p>
        </p:txBody>
      </p:sp>
      <p:pic>
        <p:nvPicPr>
          <p:cNvPr id="8" name="Content Placeholder 7" descr="4071511010.ep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791" t="46655" r="-6451"/>
          <a:stretch/>
        </p:blipFill>
        <p:spPr>
          <a:xfrm>
            <a:off x="457200" y="1981200"/>
            <a:ext cx="7328546" cy="3601005"/>
          </a:xfrm>
        </p:spPr>
      </p:pic>
    </p:spTree>
    <p:extLst>
      <p:ext uri="{BB962C8B-B14F-4D97-AF65-F5344CB8AC3E}">
        <p14:creationId xmlns:p14="http://schemas.microsoft.com/office/powerpoint/2010/main" val="2081588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a:t>
            </a:r>
          </a:p>
        </p:txBody>
      </p:sp>
      <p:sp>
        <p:nvSpPr>
          <p:cNvPr id="3" name="Content Placeholder 2"/>
          <p:cNvSpPr>
            <a:spLocks noGrp="1"/>
          </p:cNvSpPr>
          <p:nvPr>
            <p:ph idx="1"/>
          </p:nvPr>
        </p:nvSpPr>
        <p:spPr/>
        <p:txBody>
          <a:bodyPr/>
          <a:lstStyle/>
          <a:p>
            <a:r>
              <a:rPr lang="en-US" dirty="0"/>
              <a:t>The Simple SELECT queries used so far retrieve </a:t>
            </a:r>
            <a:r>
              <a:rPr lang="en-US" i="1" dirty="0"/>
              <a:t>all </a:t>
            </a:r>
            <a:r>
              <a:rPr lang="en-US" dirty="0"/>
              <a:t>the records in the specified table. </a:t>
            </a:r>
          </a:p>
          <a:p>
            <a:r>
              <a:rPr lang="en-US" dirty="0"/>
              <a:t>Often we are not interested in retrieving all the records in a table but only a subset of the records.</a:t>
            </a:r>
          </a:p>
          <a:p>
            <a:r>
              <a:rPr lang="en-US" dirty="0"/>
              <a:t>This is accomplished via the </a:t>
            </a:r>
            <a:r>
              <a:rPr lang="en-US" b="1" dirty="0"/>
              <a:t>WHERE</a:t>
            </a:r>
            <a:r>
              <a:rPr lang="en-US" dirty="0"/>
              <a:t> clause, which can be added to any SELECT statement</a:t>
            </a:r>
          </a:p>
        </p:txBody>
      </p:sp>
      <p:sp>
        <p:nvSpPr>
          <p:cNvPr id="4" name="Content Placeholder 3"/>
          <p:cNvSpPr>
            <a:spLocks noGrp="1"/>
          </p:cNvSpPr>
          <p:nvPr>
            <p:ph sz="quarter" idx="13"/>
          </p:nvPr>
        </p:nvSpPr>
        <p:spPr/>
        <p:txBody>
          <a:bodyPr>
            <a:normAutofit lnSpcReduction="10000"/>
          </a:bodyPr>
          <a:lstStyle/>
          <a:p>
            <a:r>
              <a:rPr lang="en-US" dirty="0"/>
              <a:t>WHERE Clause</a:t>
            </a:r>
          </a:p>
        </p:txBody>
      </p:sp>
    </p:spTree>
    <p:extLst>
      <p:ext uri="{BB962C8B-B14F-4D97-AF65-F5344CB8AC3E}">
        <p14:creationId xmlns:p14="http://schemas.microsoft.com/office/powerpoint/2010/main" val="307489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a:t>
            </a:r>
          </a:p>
        </p:txBody>
      </p:sp>
      <p:sp>
        <p:nvSpPr>
          <p:cNvPr id="4" name="Content Placeholder 3"/>
          <p:cNvSpPr>
            <a:spLocks noGrp="1"/>
          </p:cNvSpPr>
          <p:nvPr>
            <p:ph sz="quarter" idx="13"/>
          </p:nvPr>
        </p:nvSpPr>
        <p:spPr/>
        <p:txBody>
          <a:bodyPr>
            <a:normAutofit lnSpcReduction="10000"/>
          </a:bodyPr>
          <a:lstStyle/>
          <a:p>
            <a:r>
              <a:rPr lang="en-US" dirty="0"/>
              <a:t>WHERE Clause</a:t>
            </a:r>
          </a:p>
        </p:txBody>
      </p:sp>
      <p:pic>
        <p:nvPicPr>
          <p:cNvPr id="6" name="Content Placeholder 5" descr="4071511011.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39031" b="-39031"/>
          <a:stretch>
            <a:fillRect/>
          </a:stretch>
        </p:blipFill>
        <p:spPr/>
      </p:pic>
    </p:spTree>
    <p:extLst>
      <p:ext uri="{BB962C8B-B14F-4D97-AF65-F5344CB8AC3E}">
        <p14:creationId xmlns:p14="http://schemas.microsoft.com/office/powerpoint/2010/main" val="2760588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p>
        </p:txBody>
      </p:sp>
      <p:sp>
        <p:nvSpPr>
          <p:cNvPr id="4" name="Content Placeholder 3"/>
          <p:cNvSpPr>
            <a:spLocks noGrp="1"/>
          </p:cNvSpPr>
          <p:nvPr>
            <p:ph sz="quarter" idx="13"/>
          </p:nvPr>
        </p:nvSpPr>
        <p:spPr/>
        <p:txBody>
          <a:bodyPr>
            <a:normAutofit lnSpcReduction="10000"/>
          </a:bodyPr>
          <a:lstStyle/>
          <a:p>
            <a:r>
              <a:rPr lang="en-US" dirty="0"/>
              <a:t>Advanced (but essential) techniques</a:t>
            </a:r>
          </a:p>
        </p:txBody>
      </p:sp>
      <p:sp>
        <p:nvSpPr>
          <p:cNvPr id="3" name="Content Placeholder 2"/>
          <p:cNvSpPr>
            <a:spLocks noGrp="1"/>
          </p:cNvSpPr>
          <p:nvPr>
            <p:ph idx="1"/>
          </p:nvPr>
        </p:nvSpPr>
        <p:spPr/>
        <p:txBody>
          <a:bodyPr>
            <a:normAutofit/>
          </a:bodyPr>
          <a:lstStyle/>
          <a:p>
            <a:r>
              <a:rPr lang="en-US" dirty="0"/>
              <a:t>Often we want to retrieve data from multiple tables. While we could do one query, and then do a second query using the data from the 1</a:t>
            </a:r>
            <a:r>
              <a:rPr lang="en-US" baseline="30000" dirty="0"/>
              <a:t>st</a:t>
            </a:r>
            <a:r>
              <a:rPr lang="en-US" dirty="0"/>
              <a:t> query, that would be inefficient. Instead we can use the </a:t>
            </a:r>
            <a:r>
              <a:rPr lang="en-US" b="1" dirty="0"/>
              <a:t>JOIN</a:t>
            </a:r>
            <a:r>
              <a:rPr lang="en-US" dirty="0"/>
              <a:t> clause (we will discuss </a:t>
            </a:r>
            <a:r>
              <a:rPr lang="en-US" b="1" dirty="0"/>
              <a:t>INNER JOIN</a:t>
            </a:r>
            <a:r>
              <a:rPr lang="en-US" dirty="0"/>
              <a:t>)</a:t>
            </a:r>
          </a:p>
          <a:p>
            <a:r>
              <a:rPr lang="en-US" dirty="0"/>
              <a:t>When you don’t want every record in your table but instead want to perform some type of calculation on multiple  records and then return the results. This requires using one or more </a:t>
            </a:r>
            <a:r>
              <a:rPr lang="en-US" b="1" dirty="0"/>
              <a:t>aggregate functions </a:t>
            </a:r>
            <a:r>
              <a:rPr lang="en-US" dirty="0"/>
              <a:t>such as SUM() or COUNT(); these are often used in  conjunction with the </a:t>
            </a:r>
            <a:r>
              <a:rPr lang="en-US" b="1" dirty="0"/>
              <a:t>GROUP BY </a:t>
            </a:r>
            <a:r>
              <a:rPr lang="en-US" dirty="0"/>
              <a:t>keywords.</a:t>
            </a:r>
          </a:p>
        </p:txBody>
      </p:sp>
    </p:spTree>
    <p:extLst>
      <p:ext uri="{BB962C8B-B14F-4D97-AF65-F5344CB8AC3E}">
        <p14:creationId xmlns:p14="http://schemas.microsoft.com/office/powerpoint/2010/main" val="3981502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tx2"/>
                </a:solidFill>
              </a:rPr>
              <a:t>Databases </a:t>
            </a:r>
            <a:r>
              <a:rPr lang="en-US" dirty="0"/>
              <a:t>and Web Development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7</a:t>
            </a:r>
            <a:endParaRPr lang="en-US" dirty="0">
              <a:solidFill>
                <a:schemeClr val="tx1"/>
              </a:solidFill>
            </a:endParaRPr>
          </a:p>
        </p:txBody>
      </p:sp>
    </p:spTree>
    <p:extLst>
      <p:ext uri="{BB962C8B-B14F-4D97-AF65-F5344CB8AC3E}">
        <p14:creationId xmlns:p14="http://schemas.microsoft.com/office/powerpoint/2010/main" val="1844907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JOIN</a:t>
            </a:r>
          </a:p>
        </p:txBody>
      </p:sp>
      <p:sp>
        <p:nvSpPr>
          <p:cNvPr id="4" name="Content Placeholder 3"/>
          <p:cNvSpPr>
            <a:spLocks noGrp="1"/>
          </p:cNvSpPr>
          <p:nvPr>
            <p:ph sz="quarter" idx="13"/>
          </p:nvPr>
        </p:nvSpPr>
        <p:spPr/>
        <p:txBody>
          <a:bodyPr>
            <a:normAutofit lnSpcReduction="10000"/>
          </a:bodyPr>
          <a:lstStyle/>
          <a:p>
            <a:r>
              <a:rPr lang="en-US" dirty="0"/>
              <a:t>Still in a SELECT query</a:t>
            </a:r>
          </a:p>
        </p:txBody>
      </p:sp>
      <p:pic>
        <p:nvPicPr>
          <p:cNvPr id="6" name="Content Placeholder 5" descr="407151101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529" r="-2529"/>
          <a:stretch>
            <a:fillRect/>
          </a:stretch>
        </p:blipFill>
        <p:spPr/>
      </p:pic>
    </p:spTree>
    <p:extLst>
      <p:ext uri="{BB962C8B-B14F-4D97-AF65-F5344CB8AC3E}">
        <p14:creationId xmlns:p14="http://schemas.microsoft.com/office/powerpoint/2010/main" val="3860004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a:t>
            </a:r>
          </a:p>
        </p:txBody>
      </p:sp>
      <p:sp>
        <p:nvSpPr>
          <p:cNvPr id="4" name="Content Placeholder 3"/>
          <p:cNvSpPr>
            <a:spLocks noGrp="1"/>
          </p:cNvSpPr>
          <p:nvPr>
            <p:ph sz="quarter" idx="13"/>
          </p:nvPr>
        </p:nvSpPr>
        <p:spPr/>
        <p:txBody>
          <a:bodyPr>
            <a:normAutofit lnSpcReduction="10000"/>
          </a:bodyPr>
          <a:lstStyle/>
          <a:p>
            <a:r>
              <a:rPr lang="en-US" dirty="0"/>
              <a:t>Still in a SELECT query</a:t>
            </a:r>
          </a:p>
        </p:txBody>
      </p:sp>
      <p:pic>
        <p:nvPicPr>
          <p:cNvPr id="5" name="Content Placeholder 4" descr="407151101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798" r="-1798"/>
          <a:stretch>
            <a:fillRect/>
          </a:stretch>
        </p:blipFill>
        <p:spPr/>
      </p:pic>
    </p:spTree>
    <p:extLst>
      <p:ext uri="{BB962C8B-B14F-4D97-AF65-F5344CB8AC3E}">
        <p14:creationId xmlns:p14="http://schemas.microsoft.com/office/powerpoint/2010/main" val="2306387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a:t>
            </a:r>
          </a:p>
        </p:txBody>
      </p:sp>
      <p:pic>
        <p:nvPicPr>
          <p:cNvPr id="5" name="Content Placeholder 4" descr="4071511014.ep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24" r="-1907" b="67940"/>
          <a:stretch/>
        </p:blipFill>
        <p:spPr>
          <a:xfrm>
            <a:off x="685800" y="2514600"/>
            <a:ext cx="7392934" cy="2362200"/>
          </a:xfrm>
        </p:spPr>
      </p:pic>
      <p:sp>
        <p:nvSpPr>
          <p:cNvPr id="4" name="Content Placeholder 3"/>
          <p:cNvSpPr>
            <a:spLocks noGrp="1"/>
          </p:cNvSpPr>
          <p:nvPr>
            <p:ph sz="quarter" idx="13"/>
          </p:nvPr>
        </p:nvSpPr>
        <p:spPr/>
        <p:txBody>
          <a:bodyPr>
            <a:normAutofit lnSpcReduction="10000"/>
          </a:bodyPr>
          <a:lstStyle/>
          <a:p>
            <a:r>
              <a:rPr lang="en-US" dirty="0"/>
              <a:t>Adding data in to the table</a:t>
            </a:r>
          </a:p>
        </p:txBody>
      </p:sp>
    </p:spTree>
    <p:extLst>
      <p:ext uri="{BB962C8B-B14F-4D97-AF65-F5344CB8AC3E}">
        <p14:creationId xmlns:p14="http://schemas.microsoft.com/office/powerpoint/2010/main" val="3393297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a:t>
            </a:r>
          </a:p>
        </p:txBody>
      </p:sp>
      <p:sp>
        <p:nvSpPr>
          <p:cNvPr id="4" name="Content Placeholder 3"/>
          <p:cNvSpPr>
            <a:spLocks noGrp="1"/>
          </p:cNvSpPr>
          <p:nvPr>
            <p:ph sz="quarter" idx="13"/>
          </p:nvPr>
        </p:nvSpPr>
        <p:spPr/>
        <p:txBody>
          <a:bodyPr>
            <a:normAutofit lnSpcReduction="10000"/>
          </a:bodyPr>
          <a:lstStyle/>
          <a:p>
            <a:r>
              <a:rPr lang="en-US" dirty="0"/>
              <a:t>Modify data in the table</a:t>
            </a:r>
          </a:p>
        </p:txBody>
      </p:sp>
      <p:pic>
        <p:nvPicPr>
          <p:cNvPr id="6" name="Content Placeholder 5" descr="4071511014.ep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54175" r="-6052" b="17550"/>
          <a:stretch/>
        </p:blipFill>
        <p:spPr>
          <a:xfrm>
            <a:off x="457199" y="2286000"/>
            <a:ext cx="7770769" cy="2133600"/>
          </a:xfrm>
        </p:spPr>
      </p:pic>
    </p:spTree>
    <p:extLst>
      <p:ext uri="{BB962C8B-B14F-4D97-AF65-F5344CB8AC3E}">
        <p14:creationId xmlns:p14="http://schemas.microsoft.com/office/powerpoint/2010/main" val="39062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a:t>
            </a:r>
          </a:p>
        </p:txBody>
      </p:sp>
      <p:sp>
        <p:nvSpPr>
          <p:cNvPr id="4" name="Content Placeholder 3"/>
          <p:cNvSpPr>
            <a:spLocks noGrp="1"/>
          </p:cNvSpPr>
          <p:nvPr>
            <p:ph sz="quarter" idx="13"/>
          </p:nvPr>
        </p:nvSpPr>
        <p:spPr/>
        <p:txBody>
          <a:bodyPr>
            <a:normAutofit lnSpcReduction="10000"/>
          </a:bodyPr>
          <a:lstStyle/>
          <a:p>
            <a:r>
              <a:rPr lang="en-US" dirty="0"/>
              <a:t>Remove rows from the table</a:t>
            </a:r>
          </a:p>
        </p:txBody>
      </p:sp>
      <p:pic>
        <p:nvPicPr>
          <p:cNvPr id="5" name="Content Placeholder 4" descr="4071511014.ep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27" t="83005" r="40554" b="-1716"/>
          <a:stretch/>
        </p:blipFill>
        <p:spPr>
          <a:xfrm>
            <a:off x="228601" y="2438400"/>
            <a:ext cx="6258774" cy="1981200"/>
          </a:xfrm>
        </p:spPr>
      </p:pic>
    </p:spTree>
    <p:extLst>
      <p:ext uri="{BB962C8B-B14F-4D97-AF65-F5344CB8AC3E}">
        <p14:creationId xmlns:p14="http://schemas.microsoft.com/office/powerpoint/2010/main" val="2519075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a:t>
            </a:r>
          </a:p>
        </p:txBody>
      </p:sp>
      <p:sp>
        <p:nvSpPr>
          <p:cNvPr id="3" name="Content Placeholder 2"/>
          <p:cNvSpPr>
            <a:spLocks noGrp="1"/>
          </p:cNvSpPr>
          <p:nvPr>
            <p:ph idx="1"/>
          </p:nvPr>
        </p:nvSpPr>
        <p:spPr/>
        <p:txBody>
          <a:bodyPr/>
          <a:lstStyle/>
          <a:p>
            <a:r>
              <a:rPr lang="en-US" dirty="0"/>
              <a:t>Anytime one of your PHP pages makes changes to the database via an UPDATE,  INSERT, or DELETE statement, you also need to be concerned with the possibility of failure.</a:t>
            </a:r>
          </a:p>
          <a:p>
            <a:r>
              <a:rPr lang="en-US" dirty="0"/>
              <a:t>A </a:t>
            </a:r>
            <a:r>
              <a:rPr lang="en-US" b="1" dirty="0"/>
              <a:t>transaction </a:t>
            </a:r>
            <a:r>
              <a:rPr lang="en-US" dirty="0"/>
              <a:t>refers to a sequence of steps that are treated as a single unit, and provide a way to gracefully handle errors and keep your data properly consistent when errors do occur.</a:t>
            </a:r>
          </a:p>
        </p:txBody>
      </p:sp>
      <p:sp>
        <p:nvSpPr>
          <p:cNvPr id="4" name="Content Placeholder 3"/>
          <p:cNvSpPr>
            <a:spLocks noGrp="1"/>
          </p:cNvSpPr>
          <p:nvPr>
            <p:ph sz="quarter" idx="13"/>
          </p:nvPr>
        </p:nvSpPr>
        <p:spPr/>
        <p:txBody>
          <a:bodyPr>
            <a:normAutofit lnSpcReduction="10000"/>
          </a:bodyPr>
          <a:lstStyle/>
          <a:p>
            <a:r>
              <a:rPr lang="en-US" dirty="0"/>
              <a:t>An Advanced Topic.</a:t>
            </a:r>
          </a:p>
        </p:txBody>
      </p:sp>
    </p:spTree>
    <p:extLst>
      <p:ext uri="{BB962C8B-B14F-4D97-AF65-F5344CB8AC3E}">
        <p14:creationId xmlns:p14="http://schemas.microsoft.com/office/powerpoint/2010/main" val="308743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a:t>
            </a:r>
          </a:p>
        </p:txBody>
      </p:sp>
      <p:sp>
        <p:nvSpPr>
          <p:cNvPr id="3" name="Content Placeholder 2"/>
          <p:cNvSpPr>
            <a:spLocks noGrp="1"/>
          </p:cNvSpPr>
          <p:nvPr>
            <p:ph idx="1"/>
          </p:nvPr>
        </p:nvSpPr>
        <p:spPr/>
        <p:txBody>
          <a:bodyPr>
            <a:normAutofit fontScale="92500" lnSpcReduction="10000"/>
          </a:bodyPr>
          <a:lstStyle/>
          <a:p>
            <a:r>
              <a:rPr lang="en-US" dirty="0"/>
              <a:t>Imagine how a purchase would work in a web storefront. After the user has verified the shipping address, entered a credit card, and selected a shipping option and clicks the final </a:t>
            </a:r>
            <a:r>
              <a:rPr lang="en-US" i="1" dirty="0"/>
              <a:t>Pay for Order </a:t>
            </a:r>
            <a:r>
              <a:rPr lang="en-US" dirty="0"/>
              <a:t>button? Imagine that the following steps need to happen.</a:t>
            </a:r>
          </a:p>
          <a:p>
            <a:pPr marL="457200" indent="-457200">
              <a:buFont typeface="+mj-lt"/>
              <a:buAutoNum type="arabicPeriod"/>
            </a:pPr>
            <a:r>
              <a:rPr lang="en-US" dirty="0"/>
              <a:t>Write order records to the website database.</a:t>
            </a:r>
          </a:p>
          <a:p>
            <a:pPr marL="457200" indent="-457200">
              <a:buFont typeface="+mj-lt"/>
              <a:buAutoNum type="arabicPeriod"/>
            </a:pPr>
            <a:r>
              <a:rPr lang="en-US" dirty="0"/>
              <a:t>Check credit card service to see if payment is accepted.</a:t>
            </a:r>
          </a:p>
          <a:p>
            <a:pPr marL="457200" indent="-457200">
              <a:buFont typeface="+mj-lt"/>
              <a:buAutoNum type="arabicPeriod"/>
            </a:pPr>
            <a:r>
              <a:rPr lang="en-US" dirty="0"/>
              <a:t>If payment is accepted, send message to legacy ordering system.</a:t>
            </a:r>
          </a:p>
          <a:p>
            <a:pPr marL="457200" indent="-457200">
              <a:buFont typeface="+mj-lt"/>
              <a:buAutoNum type="arabicPeriod"/>
            </a:pPr>
            <a:r>
              <a:rPr lang="en-US" dirty="0"/>
              <a:t>Remove purchased item from warehouse inventory table and add it to the order shipped table.</a:t>
            </a:r>
          </a:p>
          <a:p>
            <a:pPr marL="457200" indent="-457200">
              <a:buFont typeface="+mj-lt"/>
              <a:buAutoNum type="arabicPeriod"/>
            </a:pPr>
            <a:r>
              <a:rPr lang="en-US" dirty="0"/>
              <a:t>Send message to shipping provider.</a:t>
            </a:r>
          </a:p>
        </p:txBody>
      </p:sp>
      <p:sp>
        <p:nvSpPr>
          <p:cNvPr id="4" name="Content Placeholder 3"/>
          <p:cNvSpPr>
            <a:spLocks noGrp="1"/>
          </p:cNvSpPr>
          <p:nvPr>
            <p:ph sz="quarter" idx="13"/>
          </p:nvPr>
        </p:nvSpPr>
        <p:spPr/>
        <p:txBody>
          <a:bodyPr>
            <a:normAutofit lnSpcReduction="10000"/>
          </a:bodyPr>
          <a:lstStyle/>
          <a:p>
            <a:r>
              <a:rPr lang="en-US" dirty="0"/>
              <a:t>An Example</a:t>
            </a:r>
          </a:p>
        </p:txBody>
      </p:sp>
    </p:spTree>
    <p:extLst>
      <p:ext uri="{BB962C8B-B14F-4D97-AF65-F5344CB8AC3E}">
        <p14:creationId xmlns:p14="http://schemas.microsoft.com/office/powerpoint/2010/main" val="130883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a:t>
            </a:r>
          </a:p>
        </p:txBody>
      </p:sp>
      <p:sp>
        <p:nvSpPr>
          <p:cNvPr id="3" name="Content Placeholder 2"/>
          <p:cNvSpPr>
            <a:spLocks noGrp="1"/>
          </p:cNvSpPr>
          <p:nvPr>
            <p:ph idx="1"/>
          </p:nvPr>
        </p:nvSpPr>
        <p:spPr/>
        <p:txBody>
          <a:bodyPr>
            <a:normAutofit/>
          </a:bodyPr>
          <a:lstStyle/>
          <a:p>
            <a:r>
              <a:rPr lang="en-US" dirty="0"/>
              <a:t>At any step in this process, errors could occur. For instance:</a:t>
            </a:r>
          </a:p>
          <a:p>
            <a:pPr marL="342900" indent="-342900">
              <a:buFont typeface="Arial"/>
              <a:buChar char="•"/>
            </a:pPr>
            <a:r>
              <a:rPr lang="en-US" dirty="0"/>
              <a:t>The DBMS system could crash after writing the first order record but before the second order record could be written. </a:t>
            </a:r>
          </a:p>
          <a:p>
            <a:pPr marL="342900" indent="-342900">
              <a:buFont typeface="Arial"/>
              <a:buChar char="•"/>
            </a:pPr>
            <a:r>
              <a:rPr lang="en-US" dirty="0"/>
              <a:t>The credit card service could be unresponsive, or the credit card payment declined.</a:t>
            </a:r>
          </a:p>
          <a:p>
            <a:pPr marL="342900" indent="-342900">
              <a:buFont typeface="Arial"/>
              <a:buChar char="•"/>
            </a:pPr>
            <a:r>
              <a:rPr lang="en-US" dirty="0"/>
              <a:t>The legacy ordering system or inventory system or shipping provider system could be down.</a:t>
            </a:r>
          </a:p>
        </p:txBody>
      </p:sp>
      <p:sp>
        <p:nvSpPr>
          <p:cNvPr id="4" name="Content Placeholder 3"/>
          <p:cNvSpPr>
            <a:spLocks noGrp="1"/>
          </p:cNvSpPr>
          <p:nvPr>
            <p:ph sz="quarter" idx="13"/>
          </p:nvPr>
        </p:nvSpPr>
        <p:spPr/>
        <p:txBody>
          <a:bodyPr>
            <a:normAutofit lnSpcReduction="10000"/>
          </a:bodyPr>
          <a:lstStyle/>
          <a:p>
            <a:r>
              <a:rPr lang="en-US" dirty="0"/>
              <a:t>An Example</a:t>
            </a:r>
          </a:p>
        </p:txBody>
      </p:sp>
    </p:spTree>
    <p:extLst>
      <p:ext uri="{BB962C8B-B14F-4D97-AF65-F5344CB8AC3E}">
        <p14:creationId xmlns:p14="http://schemas.microsoft.com/office/powerpoint/2010/main" val="2713725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a:t>
            </a:r>
          </a:p>
        </p:txBody>
      </p:sp>
      <p:sp>
        <p:nvSpPr>
          <p:cNvPr id="3" name="Content Placeholder 2"/>
          <p:cNvSpPr>
            <a:spLocks noGrp="1"/>
          </p:cNvSpPr>
          <p:nvPr>
            <p:ph idx="1"/>
          </p:nvPr>
        </p:nvSpPr>
        <p:spPr/>
        <p:txBody>
          <a:bodyPr>
            <a:normAutofit/>
          </a:bodyPr>
          <a:lstStyle/>
          <a:p>
            <a:r>
              <a:rPr lang="en-US" b="1" dirty="0"/>
              <a:t>Local Transactions </a:t>
            </a:r>
            <a:r>
              <a:rPr lang="en-US" dirty="0"/>
              <a:t>can be handled by the DBMS.</a:t>
            </a:r>
          </a:p>
          <a:p>
            <a:r>
              <a:rPr lang="en-US" b="1" dirty="0"/>
              <a:t>Distributed Transactions </a:t>
            </a:r>
            <a:r>
              <a:rPr lang="en-US" dirty="0"/>
              <a:t>involve multiple hosts, several of which we may have no control over. </a:t>
            </a:r>
          </a:p>
          <a:p>
            <a:r>
              <a:rPr lang="en-US" dirty="0"/>
              <a:t>Distributed transactions are much more complicated than local transactions</a:t>
            </a:r>
          </a:p>
        </p:txBody>
      </p:sp>
      <p:sp>
        <p:nvSpPr>
          <p:cNvPr id="4" name="Content Placeholder 3"/>
          <p:cNvSpPr>
            <a:spLocks noGrp="1"/>
          </p:cNvSpPr>
          <p:nvPr>
            <p:ph sz="quarter" idx="13"/>
          </p:nvPr>
        </p:nvSpPr>
        <p:spPr/>
        <p:txBody>
          <a:bodyPr>
            <a:normAutofit lnSpcReduction="10000"/>
          </a:bodyPr>
          <a:lstStyle/>
          <a:p>
            <a:r>
              <a:rPr lang="en-US" dirty="0"/>
              <a:t>Multiple types</a:t>
            </a:r>
          </a:p>
        </p:txBody>
      </p:sp>
    </p:spTree>
    <p:extLst>
      <p:ext uri="{BB962C8B-B14F-4D97-AF65-F5344CB8AC3E}">
        <p14:creationId xmlns:p14="http://schemas.microsoft.com/office/powerpoint/2010/main" val="2313973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Transactions</a:t>
            </a:r>
          </a:p>
        </p:txBody>
      </p:sp>
      <p:sp>
        <p:nvSpPr>
          <p:cNvPr id="3" name="Content Placeholder 2"/>
          <p:cNvSpPr>
            <a:spLocks noGrp="1"/>
          </p:cNvSpPr>
          <p:nvPr>
            <p:ph idx="1"/>
          </p:nvPr>
        </p:nvSpPr>
        <p:spPr/>
        <p:txBody>
          <a:bodyPr>
            <a:normAutofit/>
          </a:bodyPr>
          <a:lstStyle/>
          <a:p>
            <a:r>
              <a:rPr lang="en-US" dirty="0"/>
              <a:t>The SQL for transactions use the START TRANSACTION, COMMIT, and ROLLBACK commands</a:t>
            </a:r>
          </a:p>
        </p:txBody>
      </p:sp>
      <p:sp>
        <p:nvSpPr>
          <p:cNvPr id="4" name="Content Placeholder 3"/>
          <p:cNvSpPr>
            <a:spLocks noGrp="1"/>
          </p:cNvSpPr>
          <p:nvPr>
            <p:ph sz="quarter" idx="13"/>
          </p:nvPr>
        </p:nvSpPr>
        <p:spPr/>
        <p:txBody>
          <a:bodyPr>
            <a:normAutofit lnSpcReduction="10000"/>
          </a:bodyPr>
          <a:lstStyle/>
          <a:p>
            <a:r>
              <a:rPr lang="en-US" dirty="0"/>
              <a:t>The easy transactions</a:t>
            </a:r>
          </a:p>
        </p:txBody>
      </p:sp>
      <p:pic>
        <p:nvPicPr>
          <p:cNvPr id="5" name="Picture 4" descr="Screen Shot 2014-02-15 at 12.35.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438400"/>
            <a:ext cx="7086600" cy="3922054"/>
          </a:xfrm>
          <a:prstGeom prst="rect">
            <a:avLst/>
          </a:prstGeom>
        </p:spPr>
      </p:pic>
    </p:spTree>
    <p:extLst>
      <p:ext uri="{BB962C8B-B14F-4D97-AF65-F5344CB8AC3E}">
        <p14:creationId xmlns:p14="http://schemas.microsoft.com/office/powerpoint/2010/main" val="128877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Databases and Web Development</a:t>
            </a:r>
            <a:endParaRPr lang="en-US" dirty="0"/>
          </a:p>
        </p:txBody>
      </p:sp>
      <p:sp>
        <p:nvSpPr>
          <p:cNvPr id="3" name="Content Placeholder 2"/>
          <p:cNvSpPr>
            <a:spLocks noGrp="1"/>
          </p:cNvSpPr>
          <p:nvPr>
            <p:ph idx="1"/>
          </p:nvPr>
        </p:nvSpPr>
        <p:spPr/>
        <p:txBody>
          <a:bodyPr>
            <a:normAutofit lnSpcReduction="10000"/>
          </a:bodyPr>
          <a:lstStyle/>
          <a:p>
            <a:r>
              <a:rPr lang="en-US" dirty="0"/>
              <a:t>This chapter covers the core principles of relational </a:t>
            </a:r>
            <a:r>
              <a:rPr lang="en-US" b="1" dirty="0"/>
              <a:t>Database Management Systems (DBMSs)</a:t>
            </a:r>
            <a:r>
              <a:rPr lang="en-US" dirty="0"/>
              <a:t>.</a:t>
            </a:r>
          </a:p>
          <a:p>
            <a:r>
              <a:rPr lang="en-US" dirty="0"/>
              <a:t>All database management systems are capable of </a:t>
            </a:r>
          </a:p>
          <a:p>
            <a:pPr marL="342900" indent="-342900">
              <a:buFont typeface="Arial"/>
              <a:buChar char="•"/>
            </a:pPr>
            <a:r>
              <a:rPr lang="en-US" dirty="0"/>
              <a:t>managing large amounts of data, </a:t>
            </a:r>
          </a:p>
          <a:p>
            <a:pPr marL="342900" indent="-342900">
              <a:buFont typeface="Arial"/>
              <a:buChar char="•"/>
            </a:pPr>
            <a:r>
              <a:rPr lang="en-US" dirty="0"/>
              <a:t>maintaining data integrity, </a:t>
            </a:r>
          </a:p>
          <a:p>
            <a:pPr marL="342900" indent="-342900">
              <a:buFont typeface="Arial"/>
              <a:buChar char="•"/>
            </a:pPr>
            <a:r>
              <a:rPr lang="en-US" dirty="0"/>
              <a:t>responding to many queries, </a:t>
            </a:r>
          </a:p>
          <a:p>
            <a:pPr marL="342900" indent="-342900">
              <a:buFont typeface="Arial"/>
              <a:buChar char="•"/>
            </a:pPr>
            <a:r>
              <a:rPr lang="en-US" dirty="0"/>
              <a:t>creating indexes and triggers, and more.</a:t>
            </a:r>
          </a:p>
          <a:p>
            <a:r>
              <a:rPr lang="en-US" dirty="0"/>
              <a:t>The term </a:t>
            </a:r>
            <a:r>
              <a:rPr lang="en-US" b="1" dirty="0"/>
              <a:t>database </a:t>
            </a:r>
            <a:r>
              <a:rPr lang="en-US" dirty="0"/>
              <a:t>can refer to both the software (i.e., to the DBMS) and to the data that is managed by the DBMS.</a:t>
            </a:r>
          </a:p>
        </p:txBody>
      </p:sp>
    </p:spTree>
    <p:extLst>
      <p:ext uri="{BB962C8B-B14F-4D97-AF65-F5344CB8AC3E}">
        <p14:creationId xmlns:p14="http://schemas.microsoft.com/office/powerpoint/2010/main" val="3205638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Transactions</a:t>
            </a:r>
          </a:p>
        </p:txBody>
      </p:sp>
      <p:sp>
        <p:nvSpPr>
          <p:cNvPr id="4" name="Content Placeholder 3"/>
          <p:cNvSpPr>
            <a:spLocks noGrp="1"/>
          </p:cNvSpPr>
          <p:nvPr>
            <p:ph sz="quarter" idx="13"/>
          </p:nvPr>
        </p:nvSpPr>
        <p:spPr/>
        <p:txBody>
          <a:bodyPr>
            <a:normAutofit lnSpcReduction="10000"/>
          </a:bodyPr>
          <a:lstStyle/>
          <a:p>
            <a:r>
              <a:rPr lang="en-US" dirty="0"/>
              <a:t>Depends on which external systems…</a:t>
            </a:r>
          </a:p>
        </p:txBody>
      </p:sp>
      <p:pic>
        <p:nvPicPr>
          <p:cNvPr id="7" name="Content Placeholder 6" descr="407151101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4182" r="-4182"/>
          <a:stretch>
            <a:fillRect/>
          </a:stretch>
        </p:blipFill>
        <p:spPr/>
      </p:pic>
    </p:spTree>
    <p:extLst>
      <p:ext uri="{BB962C8B-B14F-4D97-AF65-F5344CB8AC3E}">
        <p14:creationId xmlns:p14="http://schemas.microsoft.com/office/powerpoint/2010/main" val="241846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Definition Statements</a:t>
            </a:r>
          </a:p>
        </p:txBody>
      </p:sp>
      <p:sp>
        <p:nvSpPr>
          <p:cNvPr id="3" name="Content Placeholder 2"/>
          <p:cNvSpPr>
            <a:spLocks noGrp="1"/>
          </p:cNvSpPr>
          <p:nvPr>
            <p:ph idx="1"/>
          </p:nvPr>
        </p:nvSpPr>
        <p:spPr/>
        <p:txBody>
          <a:bodyPr/>
          <a:lstStyle/>
          <a:p>
            <a:r>
              <a:rPr lang="en-US" b="1" dirty="0"/>
              <a:t>Data Manipulation Language </a:t>
            </a:r>
            <a:r>
              <a:rPr lang="en-US" dirty="0"/>
              <a:t>features of SQL are what we typically describe in web development  and include the SELECT, UPDATE, INSERT, and DELETE.</a:t>
            </a:r>
          </a:p>
          <a:p>
            <a:r>
              <a:rPr lang="en-US" dirty="0"/>
              <a:t>There is also a </a:t>
            </a:r>
            <a:r>
              <a:rPr lang="en-US" b="1" dirty="0"/>
              <a:t>Data Definition Language (DDL) </a:t>
            </a:r>
            <a:r>
              <a:rPr lang="en-US" dirty="0"/>
              <a:t>in SQL, which is used for creating tables, modifying the structure of a table, deleting tables, and creating and deleting databases. You may find yourself using them indirectly within something like the </a:t>
            </a:r>
            <a:r>
              <a:rPr lang="en-US" dirty="0" err="1"/>
              <a:t>phpMyAdmin</a:t>
            </a:r>
            <a:r>
              <a:rPr lang="en-US" b="1" dirty="0"/>
              <a:t> </a:t>
            </a:r>
            <a:r>
              <a:rPr lang="en-US" dirty="0"/>
              <a:t>management tool, although a text syntax does exist for those interested.</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423819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Indexes</a:t>
            </a:r>
          </a:p>
        </p:txBody>
      </p:sp>
      <p:sp>
        <p:nvSpPr>
          <p:cNvPr id="3" name="Content Placeholder 2"/>
          <p:cNvSpPr>
            <a:spLocks noGrp="1"/>
          </p:cNvSpPr>
          <p:nvPr>
            <p:ph idx="1"/>
          </p:nvPr>
        </p:nvSpPr>
        <p:spPr/>
        <p:txBody>
          <a:bodyPr/>
          <a:lstStyle/>
          <a:p>
            <a:r>
              <a:rPr lang="en-US" dirty="0"/>
              <a:t>In large sets of data, searching for a particular record can take a long time.</a:t>
            </a:r>
          </a:p>
          <a:p>
            <a:r>
              <a:rPr lang="en-US" dirty="0"/>
              <a:t>Consider the worst-case scenario for searching where we compare our query against every single record. If there are </a:t>
            </a:r>
            <a:r>
              <a:rPr lang="en-US" i="1" dirty="0"/>
              <a:t>n </a:t>
            </a:r>
            <a:r>
              <a:rPr lang="en-US" dirty="0"/>
              <a:t>elements we say it takes O(n) time to do a search (we would say “Order of </a:t>
            </a:r>
            <a:r>
              <a:rPr lang="en-US" i="1" dirty="0"/>
              <a:t>n</a:t>
            </a:r>
            <a:r>
              <a:rPr lang="en-US" dirty="0"/>
              <a:t>”).</a:t>
            </a:r>
          </a:p>
          <a:p>
            <a:r>
              <a:rPr lang="en-US" dirty="0"/>
              <a:t>In comparison, a </a:t>
            </a:r>
            <a:r>
              <a:rPr lang="en-US" b="1" dirty="0"/>
              <a:t>balanced binary tree </a:t>
            </a:r>
            <a:r>
              <a:rPr lang="en-US" dirty="0"/>
              <a:t>data structure can be searched in O(log2 n) time.</a:t>
            </a:r>
          </a:p>
          <a:p>
            <a:pPr marL="342900" indent="-342900">
              <a:buFont typeface="Arial"/>
              <a:buChar char="•"/>
            </a:pPr>
            <a:r>
              <a:rPr lang="en-US" dirty="0"/>
              <a:t>N= 1,000,000</a:t>
            </a:r>
          </a:p>
          <a:p>
            <a:pPr marL="342900" indent="-342900">
              <a:buFont typeface="Arial"/>
              <a:buChar char="•"/>
            </a:pPr>
            <a:r>
              <a:rPr lang="en-US" dirty="0"/>
              <a:t>log2 (1000000) = 20 </a:t>
            </a:r>
            <a:r>
              <a:rPr lang="en-US" dirty="0">
                <a:sym typeface="Wingdings"/>
              </a:rPr>
              <a:t> much faster</a:t>
            </a:r>
            <a:endParaRPr lang="en-US" dirty="0"/>
          </a:p>
          <a:p>
            <a:endParaRPr lang="en-US" dirty="0"/>
          </a:p>
        </p:txBody>
      </p:sp>
      <p:sp>
        <p:nvSpPr>
          <p:cNvPr id="4" name="Content Placeholder 3"/>
          <p:cNvSpPr>
            <a:spLocks noGrp="1"/>
          </p:cNvSpPr>
          <p:nvPr>
            <p:ph sz="quarter" idx="13"/>
          </p:nvPr>
        </p:nvSpPr>
        <p:spPr/>
        <p:txBody>
          <a:bodyPr>
            <a:normAutofit lnSpcReduction="10000"/>
          </a:bodyPr>
          <a:lstStyle/>
          <a:p>
            <a:r>
              <a:rPr lang="en-US" dirty="0"/>
              <a:t>Efficiency</a:t>
            </a:r>
          </a:p>
        </p:txBody>
      </p:sp>
    </p:spTree>
    <p:extLst>
      <p:ext uri="{BB962C8B-B14F-4D97-AF65-F5344CB8AC3E}">
        <p14:creationId xmlns:p14="http://schemas.microsoft.com/office/powerpoint/2010/main" val="62467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Indexes</a:t>
            </a:r>
          </a:p>
        </p:txBody>
      </p:sp>
      <p:sp>
        <p:nvSpPr>
          <p:cNvPr id="4" name="Content Placeholder 3"/>
          <p:cNvSpPr>
            <a:spLocks noGrp="1"/>
          </p:cNvSpPr>
          <p:nvPr>
            <p:ph sz="quarter" idx="13"/>
          </p:nvPr>
        </p:nvSpPr>
        <p:spPr/>
        <p:txBody>
          <a:bodyPr>
            <a:normAutofit lnSpcReduction="10000"/>
          </a:bodyPr>
          <a:lstStyle/>
          <a:p>
            <a:r>
              <a:rPr lang="en-US" dirty="0"/>
              <a:t>Use balanced trees or other efficient structures</a:t>
            </a:r>
          </a:p>
        </p:txBody>
      </p:sp>
      <p:sp>
        <p:nvSpPr>
          <p:cNvPr id="5" name="Content Placeholder 4"/>
          <p:cNvSpPr>
            <a:spLocks noGrp="1"/>
          </p:cNvSpPr>
          <p:nvPr>
            <p:ph idx="1"/>
          </p:nvPr>
        </p:nvSpPr>
        <p:spPr/>
        <p:txBody>
          <a:bodyPr/>
          <a:lstStyle/>
          <a:p>
            <a:r>
              <a:rPr lang="en-US" dirty="0"/>
              <a:t>No matter which data structure is used, the application of that structure to ensure results are quickly accessible is called an </a:t>
            </a:r>
            <a:r>
              <a:rPr lang="en-US" b="1" dirty="0"/>
              <a:t>index</a:t>
            </a:r>
            <a:r>
              <a:rPr lang="en-US" dirty="0"/>
              <a:t>. Every node in the index has just that field, with a pointer to the full record (on disk)</a:t>
            </a:r>
          </a:p>
        </p:txBody>
      </p:sp>
      <p:pic>
        <p:nvPicPr>
          <p:cNvPr id="6" name="Picture 5" descr="4071511016.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200400"/>
            <a:ext cx="7315200" cy="3227925"/>
          </a:xfrm>
          <a:prstGeom prst="rect">
            <a:avLst/>
          </a:prstGeom>
        </p:spPr>
      </p:pic>
    </p:spTree>
    <p:extLst>
      <p:ext uri="{BB962C8B-B14F-4D97-AF65-F5344CB8AC3E}">
        <p14:creationId xmlns:p14="http://schemas.microsoft.com/office/powerpoint/2010/main" val="2768744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Indexes</a:t>
            </a:r>
          </a:p>
        </p:txBody>
      </p:sp>
      <p:sp>
        <p:nvSpPr>
          <p:cNvPr id="4" name="Content Placeholder 3"/>
          <p:cNvSpPr>
            <a:spLocks noGrp="1"/>
          </p:cNvSpPr>
          <p:nvPr>
            <p:ph sz="quarter" idx="13"/>
          </p:nvPr>
        </p:nvSpPr>
        <p:spPr/>
        <p:txBody>
          <a:bodyPr>
            <a:normAutofit lnSpcReduction="10000"/>
          </a:bodyPr>
          <a:lstStyle/>
          <a:p>
            <a:r>
              <a:rPr lang="en-US" dirty="0"/>
              <a:t>Syntax exists if you’re interested</a:t>
            </a:r>
          </a:p>
        </p:txBody>
      </p:sp>
      <p:sp>
        <p:nvSpPr>
          <p:cNvPr id="5" name="Content Placeholder 4"/>
          <p:cNvSpPr>
            <a:spLocks noGrp="1"/>
          </p:cNvSpPr>
          <p:nvPr>
            <p:ph idx="1"/>
          </p:nvPr>
        </p:nvSpPr>
        <p:spPr/>
        <p:txBody>
          <a:bodyPr/>
          <a:lstStyle/>
          <a:p>
            <a:r>
              <a:rPr lang="en-US" dirty="0"/>
              <a:t>Most database management tools allow for easy creation of indexes through the GUI without use of SQL commands. </a:t>
            </a:r>
          </a:p>
          <a:p>
            <a:r>
              <a:rPr lang="en-US" dirty="0"/>
              <a:t>The Index Creation Syntax is not normally used by web developers directly, and is not covered.</a:t>
            </a:r>
          </a:p>
        </p:txBody>
      </p:sp>
    </p:spTree>
    <p:extLst>
      <p:ext uri="{BB962C8B-B14F-4D97-AF65-F5344CB8AC3E}">
        <p14:creationId xmlns:p14="http://schemas.microsoft.com/office/powerpoint/2010/main" val="2663694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404040"/>
                </a:solidFill>
              </a:rPr>
              <a:t>Database </a:t>
            </a:r>
            <a:r>
              <a:rPr lang="en-US" dirty="0">
                <a:solidFill>
                  <a:srgbClr val="467082"/>
                </a:solidFill>
              </a:rPr>
              <a:t>APIs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7</a:t>
            </a:r>
            <a:endParaRPr lang="en-US" dirty="0">
              <a:solidFill>
                <a:schemeClr val="tx1"/>
              </a:solidFill>
            </a:endParaRPr>
          </a:p>
        </p:txBody>
      </p:sp>
    </p:spTree>
    <p:extLst>
      <p:ext uri="{BB962C8B-B14F-4D97-AF65-F5344CB8AC3E}">
        <p14:creationId xmlns:p14="http://schemas.microsoft.com/office/powerpoint/2010/main" val="609562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t>
            </a:r>
          </a:p>
        </p:txBody>
      </p:sp>
      <p:sp>
        <p:nvSpPr>
          <p:cNvPr id="3" name="Content Placeholder 2"/>
          <p:cNvSpPr>
            <a:spLocks noGrp="1"/>
          </p:cNvSpPr>
          <p:nvPr>
            <p:ph idx="1"/>
          </p:nvPr>
        </p:nvSpPr>
        <p:spPr/>
        <p:txBody>
          <a:bodyPr/>
          <a:lstStyle/>
          <a:p>
            <a:r>
              <a:rPr lang="en-US" b="1" dirty="0"/>
              <a:t>API </a:t>
            </a:r>
            <a:r>
              <a:rPr lang="en-US" dirty="0"/>
              <a:t>stands for application programming interface and in general refers to the classes, methods, functions, and variables that your application uses to perform some task.</a:t>
            </a:r>
          </a:p>
          <a:p>
            <a:r>
              <a:rPr lang="en-US" dirty="0"/>
              <a:t>Some database APIs work only with a specific type of database; others are cross-platform and can work with multiple databases.</a:t>
            </a:r>
          </a:p>
        </p:txBody>
      </p:sp>
      <p:sp>
        <p:nvSpPr>
          <p:cNvPr id="4" name="Content Placeholder 3"/>
          <p:cNvSpPr>
            <a:spLocks noGrp="1"/>
          </p:cNvSpPr>
          <p:nvPr>
            <p:ph sz="quarter" idx="13"/>
          </p:nvPr>
        </p:nvSpPr>
        <p:spPr/>
        <p:txBody>
          <a:bodyPr>
            <a:normAutofit lnSpcReduction="10000"/>
          </a:bodyPr>
          <a:lstStyle/>
          <a:p>
            <a:r>
              <a:rPr lang="en-US" dirty="0"/>
              <a:t>Application Programming Interface</a:t>
            </a:r>
          </a:p>
        </p:txBody>
      </p:sp>
    </p:spTree>
    <p:extLst>
      <p:ext uri="{BB962C8B-B14F-4D97-AF65-F5344CB8AC3E}">
        <p14:creationId xmlns:p14="http://schemas.microsoft.com/office/powerpoint/2010/main" val="75809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MySQL APIs</a:t>
            </a:r>
          </a:p>
        </p:txBody>
      </p:sp>
      <p:sp>
        <p:nvSpPr>
          <p:cNvPr id="3" name="Content Placeholder 2"/>
          <p:cNvSpPr>
            <a:spLocks noGrp="1"/>
          </p:cNvSpPr>
          <p:nvPr>
            <p:ph idx="1"/>
          </p:nvPr>
        </p:nvSpPr>
        <p:spPr>
          <a:xfrm>
            <a:off x="304800" y="1371600"/>
            <a:ext cx="8229600" cy="4724401"/>
          </a:xfrm>
        </p:spPr>
        <p:txBody>
          <a:bodyPr>
            <a:normAutofit fontScale="92500" lnSpcReduction="10000"/>
          </a:bodyPr>
          <a:lstStyle/>
          <a:p>
            <a:pPr marL="342900" indent="-342900">
              <a:buFont typeface="Arial"/>
              <a:buChar char="•"/>
            </a:pPr>
            <a:r>
              <a:rPr lang="en-US" b="1" dirty="0"/>
              <a:t>MySQL extension</a:t>
            </a:r>
            <a:r>
              <a:rPr lang="en-US" dirty="0"/>
              <a:t>. This was the original extension to PHP for working with MySQL and has been replaced with the newer </a:t>
            </a:r>
            <a:r>
              <a:rPr lang="en-US" dirty="0" err="1"/>
              <a:t>mysqli</a:t>
            </a:r>
            <a:r>
              <a:rPr lang="en-US" dirty="0"/>
              <a:t> extension. This procedural API should now only be used with versions of MySQL older than 4.1.3. (At the time of writing, the current version of MySQL was 5.7.3.)</a:t>
            </a:r>
          </a:p>
          <a:p>
            <a:pPr marL="342900" indent="-342900">
              <a:buFont typeface="Arial"/>
              <a:buChar char="•"/>
            </a:pPr>
            <a:r>
              <a:rPr lang="en-US" b="1" dirty="0" err="1"/>
              <a:t>mysqli</a:t>
            </a:r>
            <a:r>
              <a:rPr lang="en-US" b="1" dirty="0"/>
              <a:t> extension</a:t>
            </a:r>
            <a:r>
              <a:rPr lang="en-US" dirty="0"/>
              <a:t>. The MySQL Improved extension takes advantage of features of versions of MySQL after 4.1.3. This extension provides </a:t>
            </a:r>
            <a:r>
              <a:rPr lang="en-US" b="1" dirty="0"/>
              <a:t>both </a:t>
            </a:r>
            <a:r>
              <a:rPr lang="en-US" dirty="0"/>
              <a:t>a procedural and an object-oriented approach. This extension also supports most of the latest features of MySQL.</a:t>
            </a:r>
          </a:p>
          <a:p>
            <a:pPr marL="342900" indent="-342900">
              <a:buFont typeface="Arial"/>
              <a:buChar char="•"/>
            </a:pPr>
            <a:r>
              <a:rPr lang="en-US" b="1" dirty="0"/>
              <a:t>PHP data objects (PDOs)</a:t>
            </a:r>
            <a:r>
              <a:rPr lang="en-US" dirty="0"/>
              <a:t>. This object-oriented API has been available since PHP 5.1 and provides an </a:t>
            </a:r>
            <a:r>
              <a:rPr lang="en-US" b="1" dirty="0"/>
              <a:t>abstraction layer </a:t>
            </a:r>
            <a:r>
              <a:rPr lang="en-US" dirty="0"/>
              <a:t>(i.e., a set of classes that hide the implementation details for some set of functionality) that with the appropriate drivers can be used with </a:t>
            </a:r>
            <a:r>
              <a:rPr lang="en-US" i="1" dirty="0"/>
              <a:t>any </a:t>
            </a:r>
            <a:r>
              <a:rPr lang="en-US" dirty="0"/>
              <a:t>database, and not just MySQL databases. However, it is not able to make use of all the latest features of MySQL.</a:t>
            </a:r>
          </a:p>
        </p:txBody>
      </p:sp>
      <p:sp>
        <p:nvSpPr>
          <p:cNvPr id="4" name="Content Placeholder 3"/>
          <p:cNvSpPr>
            <a:spLocks noGrp="1"/>
          </p:cNvSpPr>
          <p:nvPr>
            <p:ph sz="quarter" idx="13"/>
          </p:nvPr>
        </p:nvSpPr>
        <p:spPr/>
        <p:txBody>
          <a:bodyPr>
            <a:normAutofit lnSpcReduction="10000"/>
          </a:bodyPr>
          <a:lstStyle/>
          <a:p>
            <a:r>
              <a:rPr lang="en-US" dirty="0"/>
              <a:t>There is more than 1</a:t>
            </a:r>
          </a:p>
        </p:txBody>
      </p:sp>
    </p:spTree>
    <p:extLst>
      <p:ext uri="{BB962C8B-B14F-4D97-AF65-F5344CB8AC3E}">
        <p14:creationId xmlns:p14="http://schemas.microsoft.com/office/powerpoint/2010/main" val="157457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 will show how to do some of the most common database operations using the procedural </a:t>
            </a:r>
            <a:r>
              <a:rPr lang="en-US" dirty="0" err="1"/>
              <a:t>mysqli</a:t>
            </a:r>
            <a:r>
              <a:rPr lang="en-US" dirty="0"/>
              <a:t> extension as well as the object-oriented PDO.</a:t>
            </a:r>
          </a:p>
          <a:p>
            <a:r>
              <a:rPr lang="en-US" dirty="0"/>
              <a:t>As the chapter (and book) proceed, we will standardize on the object-oriented, database-independent PDO approach.</a:t>
            </a:r>
          </a:p>
        </p:txBody>
      </p:sp>
    </p:spTree>
    <p:extLst>
      <p:ext uri="{BB962C8B-B14F-4D97-AF65-F5344CB8AC3E}">
        <p14:creationId xmlns:p14="http://schemas.microsoft.com/office/powerpoint/2010/main" val="3982505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solidFill>
                  <a:srgbClr val="404040"/>
                </a:solidFill>
              </a:rPr>
              <a:t>ManaginG</a:t>
            </a:r>
            <a:r>
              <a:rPr lang="en-US" dirty="0">
                <a:solidFill>
                  <a:srgbClr val="404040"/>
                </a:solidFill>
              </a:rPr>
              <a:t> a </a:t>
            </a:r>
            <a:r>
              <a:rPr lang="en-US" dirty="0">
                <a:solidFill>
                  <a:schemeClr val="tx2"/>
                </a:solidFill>
              </a:rPr>
              <a:t>MySQL</a:t>
            </a:r>
            <a:r>
              <a:rPr lang="en-US" dirty="0">
                <a:solidFill>
                  <a:srgbClr val="404040"/>
                </a:solidFill>
              </a:rPr>
              <a:t> Database</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7</a:t>
            </a:r>
            <a:endParaRPr lang="en-US" dirty="0">
              <a:solidFill>
                <a:schemeClr val="tx1"/>
              </a:solidFill>
            </a:endParaRPr>
          </a:p>
        </p:txBody>
      </p:sp>
    </p:spTree>
    <p:extLst>
      <p:ext uri="{BB962C8B-B14F-4D97-AF65-F5344CB8AC3E}">
        <p14:creationId xmlns:p14="http://schemas.microsoft.com/office/powerpoint/2010/main" val="644527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MySQL</a:t>
            </a:r>
            <a:endParaRPr lang="en-US" dirty="0"/>
          </a:p>
        </p:txBody>
      </p:sp>
      <p:sp>
        <p:nvSpPr>
          <p:cNvPr id="3" name="Content Placeholder 2"/>
          <p:cNvSpPr>
            <a:spLocks noGrp="1"/>
          </p:cNvSpPr>
          <p:nvPr>
            <p:ph idx="1"/>
          </p:nvPr>
        </p:nvSpPr>
        <p:spPr/>
        <p:txBody>
          <a:bodyPr/>
          <a:lstStyle/>
          <a:p>
            <a:r>
              <a:rPr lang="en-US" dirty="0"/>
              <a:t>There are many other open source and proprietary relational DBMS, including:</a:t>
            </a:r>
          </a:p>
          <a:p>
            <a:pPr marL="342900" indent="-342900">
              <a:buFont typeface="Arial"/>
              <a:buChar char="•"/>
            </a:pPr>
            <a:r>
              <a:rPr lang="en-US" dirty="0" err="1"/>
              <a:t>PostgreSQL</a:t>
            </a:r>
            <a:endParaRPr lang="en-US" dirty="0"/>
          </a:p>
          <a:p>
            <a:pPr marL="342900" indent="-342900">
              <a:buFont typeface="Arial"/>
              <a:buChar char="•"/>
            </a:pPr>
            <a:r>
              <a:rPr lang="en-US" dirty="0"/>
              <a:t>Oracle Database</a:t>
            </a:r>
          </a:p>
          <a:p>
            <a:pPr marL="342900" indent="-342900">
              <a:buFont typeface="Arial"/>
              <a:buChar char="•"/>
            </a:pPr>
            <a:r>
              <a:rPr lang="en-US" dirty="0"/>
              <a:t>IBM DB2</a:t>
            </a:r>
          </a:p>
          <a:p>
            <a:pPr marL="342900" indent="-342900">
              <a:buFont typeface="Arial"/>
              <a:buChar char="•"/>
            </a:pPr>
            <a:r>
              <a:rPr lang="en-US" dirty="0"/>
              <a:t>Microsoft SQL Server</a:t>
            </a:r>
          </a:p>
          <a:p>
            <a:pPr marL="342900" indent="-342900">
              <a:buFont typeface="Arial"/>
              <a:buChar char="•"/>
            </a:pPr>
            <a:r>
              <a:rPr lang="en-US" b="1" dirty="0"/>
              <a:t>MySQL</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We will be using MySQL</a:t>
            </a:r>
          </a:p>
        </p:txBody>
      </p:sp>
    </p:spTree>
    <p:extLst>
      <p:ext uri="{BB962C8B-B14F-4D97-AF65-F5344CB8AC3E}">
        <p14:creationId xmlns:p14="http://schemas.microsoft.com/office/powerpoint/2010/main" val="512269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access the DBMS</a:t>
            </a:r>
          </a:p>
        </p:txBody>
      </p:sp>
      <p:sp>
        <p:nvSpPr>
          <p:cNvPr id="3" name="Content Placeholder 2"/>
          <p:cNvSpPr>
            <a:spLocks noGrp="1"/>
          </p:cNvSpPr>
          <p:nvPr>
            <p:ph idx="1"/>
          </p:nvPr>
        </p:nvSpPr>
        <p:spPr/>
        <p:txBody>
          <a:bodyPr/>
          <a:lstStyle/>
          <a:p>
            <a:r>
              <a:rPr lang="en-US" dirty="0"/>
              <a:t>Although you will eventually be able to manipulate the database from your PHP code, there are some routine maintenance operations that do not warrant custom code. Tools include:</a:t>
            </a:r>
          </a:p>
          <a:p>
            <a:pPr marL="342900" indent="-342900">
              <a:buFont typeface="Arial"/>
              <a:buChar char="•"/>
            </a:pPr>
            <a:r>
              <a:rPr lang="en-US" dirty="0"/>
              <a:t>Command Line Interface</a:t>
            </a:r>
          </a:p>
          <a:p>
            <a:pPr marL="342900" indent="-342900">
              <a:buFont typeface="Arial"/>
              <a:buChar char="•"/>
            </a:pPr>
            <a:r>
              <a:rPr lang="en-US" dirty="0" err="1"/>
              <a:t>phpMyAdmin</a:t>
            </a:r>
            <a:endParaRPr lang="en-US" dirty="0"/>
          </a:p>
          <a:p>
            <a:pPr marL="342900" indent="-342900">
              <a:buFont typeface="Arial"/>
              <a:buChar char="•"/>
            </a:pPr>
            <a:r>
              <a:rPr lang="en-US" dirty="0" err="1"/>
              <a:t>MySQLWorkbench</a:t>
            </a:r>
            <a:endParaRPr lang="en-US" dirty="0"/>
          </a:p>
        </p:txBody>
      </p:sp>
      <p:sp>
        <p:nvSpPr>
          <p:cNvPr id="4" name="Content Placeholder 3"/>
          <p:cNvSpPr>
            <a:spLocks noGrp="1"/>
          </p:cNvSpPr>
          <p:nvPr>
            <p:ph sz="quarter" idx="13"/>
          </p:nvPr>
        </p:nvSpPr>
        <p:spPr/>
        <p:txBody>
          <a:bodyPr>
            <a:normAutofit lnSpcReduction="10000"/>
          </a:bodyPr>
          <a:lstStyle/>
          <a:p>
            <a:r>
              <a:rPr lang="en-US" dirty="0"/>
              <a:t>So, so many ways</a:t>
            </a:r>
          </a:p>
        </p:txBody>
      </p:sp>
    </p:spTree>
    <p:extLst>
      <p:ext uri="{BB962C8B-B14F-4D97-AF65-F5344CB8AC3E}">
        <p14:creationId xmlns:p14="http://schemas.microsoft.com/office/powerpoint/2010/main" val="3699337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a:t>
            </a:r>
          </a:p>
        </p:txBody>
      </p:sp>
      <p:sp>
        <p:nvSpPr>
          <p:cNvPr id="3" name="Content Placeholder 2"/>
          <p:cNvSpPr>
            <a:spLocks noGrp="1"/>
          </p:cNvSpPr>
          <p:nvPr>
            <p:ph idx="1"/>
          </p:nvPr>
        </p:nvSpPr>
        <p:spPr/>
        <p:txBody>
          <a:bodyPr>
            <a:normAutofit/>
          </a:bodyPr>
          <a:lstStyle/>
          <a:p>
            <a:r>
              <a:rPr lang="en-US" dirty="0"/>
              <a:t>The MySQL command-line interface is the most difficult to master. The value of this particular management tool is its low bandwidth and near ubiquitous presence on Linux machines. </a:t>
            </a:r>
          </a:p>
          <a:p>
            <a:r>
              <a:rPr lang="en-US" dirty="0"/>
              <a:t>To launch an interactive MySQL command-line session, you must specify the host, username, and database name to connect to as shown below:</a:t>
            </a:r>
          </a:p>
          <a:p>
            <a:r>
              <a:rPr lang="en-US" b="1" dirty="0" err="1"/>
              <a:t>mysql</a:t>
            </a:r>
            <a:r>
              <a:rPr lang="en-US" b="1" dirty="0"/>
              <a:t> -h 192.168.1.14 -u </a:t>
            </a:r>
            <a:r>
              <a:rPr lang="en-US" b="1" dirty="0" err="1"/>
              <a:t>bookUser</a:t>
            </a:r>
            <a:r>
              <a:rPr lang="en-US" b="1" dirty="0"/>
              <a:t> –p</a:t>
            </a:r>
          </a:p>
          <a:p>
            <a:r>
              <a:rPr lang="en-US" dirty="0"/>
              <a:t>Once inside of a session, you may enter any SQL query, terminated with a semicolon (;)</a:t>
            </a:r>
            <a:endParaRPr lang="en-US" b="1" dirty="0"/>
          </a:p>
        </p:txBody>
      </p:sp>
      <p:sp>
        <p:nvSpPr>
          <p:cNvPr id="4" name="Content Placeholder 3"/>
          <p:cNvSpPr>
            <a:spLocks noGrp="1"/>
          </p:cNvSpPr>
          <p:nvPr>
            <p:ph sz="quarter" idx="13"/>
          </p:nvPr>
        </p:nvSpPr>
        <p:spPr/>
        <p:txBody>
          <a:bodyPr>
            <a:normAutofit lnSpcReduction="10000"/>
          </a:bodyPr>
          <a:lstStyle/>
          <a:p>
            <a:r>
              <a:rPr lang="en-US" dirty="0"/>
              <a:t>Oldie but a goodie.</a:t>
            </a:r>
          </a:p>
        </p:txBody>
      </p:sp>
    </p:spTree>
    <p:extLst>
      <p:ext uri="{BB962C8B-B14F-4D97-AF65-F5344CB8AC3E}">
        <p14:creationId xmlns:p14="http://schemas.microsoft.com/office/powerpoint/2010/main" val="2641768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a:t>
            </a:r>
          </a:p>
        </p:txBody>
      </p:sp>
      <p:sp>
        <p:nvSpPr>
          <p:cNvPr id="4" name="Content Placeholder 3"/>
          <p:cNvSpPr>
            <a:spLocks noGrp="1"/>
          </p:cNvSpPr>
          <p:nvPr>
            <p:ph sz="quarter" idx="13"/>
          </p:nvPr>
        </p:nvSpPr>
        <p:spPr/>
        <p:txBody>
          <a:bodyPr>
            <a:normAutofit lnSpcReduction="10000"/>
          </a:bodyPr>
          <a:lstStyle/>
          <a:p>
            <a:r>
              <a:rPr lang="en-US" dirty="0"/>
              <a:t>Oldie but a goodie.</a:t>
            </a:r>
          </a:p>
        </p:txBody>
      </p:sp>
      <p:pic>
        <p:nvPicPr>
          <p:cNvPr id="6" name="Content Placeholder 5" descr="407151101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43311" r="-43311"/>
          <a:stretch>
            <a:fillRect/>
          </a:stretch>
        </p:blipFill>
        <p:spPr>
          <a:xfrm>
            <a:off x="0" y="1143000"/>
            <a:ext cx="8763000" cy="5592762"/>
          </a:xfrm>
        </p:spPr>
      </p:pic>
    </p:spTree>
    <p:extLst>
      <p:ext uri="{BB962C8B-B14F-4D97-AF65-F5344CB8AC3E}">
        <p14:creationId xmlns:p14="http://schemas.microsoft.com/office/powerpoint/2010/main" val="3196767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Line Interface</a:t>
            </a:r>
          </a:p>
        </p:txBody>
      </p:sp>
      <p:sp>
        <p:nvSpPr>
          <p:cNvPr id="4" name="Content Placeholder 3"/>
          <p:cNvSpPr>
            <a:spLocks noGrp="1"/>
          </p:cNvSpPr>
          <p:nvPr>
            <p:ph sz="quarter" idx="13"/>
          </p:nvPr>
        </p:nvSpPr>
        <p:spPr/>
        <p:txBody>
          <a:bodyPr>
            <a:normAutofit lnSpcReduction="10000"/>
          </a:bodyPr>
          <a:lstStyle/>
          <a:p>
            <a:r>
              <a:rPr lang="en-US" dirty="0"/>
              <a:t>I bet you’ll use it one day…</a:t>
            </a:r>
          </a:p>
        </p:txBody>
      </p:sp>
      <p:sp>
        <p:nvSpPr>
          <p:cNvPr id="3" name="Content Placeholder 2"/>
          <p:cNvSpPr>
            <a:spLocks noGrp="1"/>
          </p:cNvSpPr>
          <p:nvPr>
            <p:ph idx="1"/>
          </p:nvPr>
        </p:nvSpPr>
        <p:spPr>
          <a:xfrm>
            <a:off x="914400" y="1646237"/>
            <a:ext cx="6934200" cy="4525963"/>
          </a:xfrm>
        </p:spPr>
        <p:txBody>
          <a:bodyPr/>
          <a:lstStyle/>
          <a:p>
            <a:r>
              <a:rPr lang="en-US" dirty="0"/>
              <a:t>In addition to the interactive prompt, the command line can be used to import and export entire databases or run a batch of SQL commands from a file.</a:t>
            </a:r>
          </a:p>
          <a:p>
            <a:r>
              <a:rPr lang="en-US" dirty="0"/>
              <a:t>To import commands from a file called </a:t>
            </a:r>
            <a:r>
              <a:rPr lang="en-US" i="1" dirty="0" err="1"/>
              <a:t>commands.sql</a:t>
            </a:r>
            <a:r>
              <a:rPr lang="en-US" dirty="0"/>
              <a:t>, for example, we would use the </a:t>
            </a:r>
            <a:r>
              <a:rPr lang="en-US" b="1" dirty="0"/>
              <a:t>&lt;</a:t>
            </a:r>
            <a:r>
              <a:rPr lang="en-US" dirty="0"/>
              <a:t> operation:</a:t>
            </a:r>
          </a:p>
          <a:p>
            <a:r>
              <a:rPr lang="en-US" b="1" dirty="0" err="1"/>
              <a:t>mysql</a:t>
            </a:r>
            <a:r>
              <a:rPr lang="en-US" b="1" dirty="0"/>
              <a:t> –h 192.168.1.14 –u </a:t>
            </a:r>
            <a:r>
              <a:rPr lang="en-US" b="1" dirty="0" err="1"/>
              <a:t>bookUser</a:t>
            </a:r>
            <a:r>
              <a:rPr lang="en-US" b="1" dirty="0"/>
              <a:t> –p </a:t>
            </a:r>
            <a:r>
              <a:rPr lang="en-US" b="1" dirty="0">
                <a:solidFill>
                  <a:schemeClr val="accent2"/>
                </a:solidFill>
              </a:rPr>
              <a:t>&lt; </a:t>
            </a:r>
            <a:r>
              <a:rPr lang="en-US" b="1" dirty="0" err="1">
                <a:solidFill>
                  <a:schemeClr val="accent2"/>
                </a:solidFill>
              </a:rPr>
              <a:t>commands.sql</a:t>
            </a:r>
            <a:endParaRPr lang="en-US" b="1" dirty="0">
              <a:solidFill>
                <a:schemeClr val="accent2"/>
              </a:solidFill>
            </a:endParaRPr>
          </a:p>
          <a:p>
            <a:r>
              <a:rPr lang="en-US" dirty="0"/>
              <a:t>Although GUI tools allow this as well, the CLI can be integrated into automated scripts to aid with mirroring, backup, and recovery.</a:t>
            </a:r>
          </a:p>
        </p:txBody>
      </p:sp>
    </p:spTree>
    <p:extLst>
      <p:ext uri="{BB962C8B-B14F-4D97-AF65-F5344CB8AC3E}">
        <p14:creationId xmlns:p14="http://schemas.microsoft.com/office/powerpoint/2010/main" val="2752310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phpMyAdmin</a:t>
            </a:r>
            <a:endParaRPr lang="en-US" dirty="0"/>
          </a:p>
        </p:txBody>
      </p:sp>
      <p:sp>
        <p:nvSpPr>
          <p:cNvPr id="4" name="Content Placeholder 3"/>
          <p:cNvSpPr>
            <a:spLocks noGrp="1"/>
          </p:cNvSpPr>
          <p:nvPr>
            <p:ph sz="quarter" idx="13"/>
          </p:nvPr>
        </p:nvSpPr>
        <p:spPr/>
        <p:txBody>
          <a:bodyPr>
            <a:normAutofit lnSpcReduction="10000"/>
          </a:bodyPr>
          <a:lstStyle/>
          <a:p>
            <a:r>
              <a:rPr lang="en-US" dirty="0"/>
              <a:t>Will even generate PHP code</a:t>
            </a:r>
          </a:p>
        </p:txBody>
      </p:sp>
      <p:sp>
        <p:nvSpPr>
          <p:cNvPr id="3" name="Content Placeholder 2"/>
          <p:cNvSpPr>
            <a:spLocks noGrp="1"/>
          </p:cNvSpPr>
          <p:nvPr>
            <p:ph idx="1"/>
          </p:nvPr>
        </p:nvSpPr>
        <p:spPr>
          <a:xfrm>
            <a:off x="533400" y="1371601"/>
            <a:ext cx="7772400" cy="4800600"/>
          </a:xfrm>
        </p:spPr>
        <p:txBody>
          <a:bodyPr/>
          <a:lstStyle/>
          <a:p>
            <a:r>
              <a:rPr lang="en-US" dirty="0"/>
              <a:t>A popular web-based front-end (written in PHP) called </a:t>
            </a:r>
            <a:r>
              <a:rPr lang="en-US" b="1" dirty="0" err="1"/>
              <a:t>phpMyAdmin</a:t>
            </a:r>
            <a:r>
              <a:rPr lang="en-US" b="1" dirty="0"/>
              <a:t> </a:t>
            </a:r>
            <a:r>
              <a:rPr lang="en-US" dirty="0"/>
              <a:t>allows developers to access management tools through a web portal.</a:t>
            </a:r>
          </a:p>
        </p:txBody>
      </p:sp>
      <p:pic>
        <p:nvPicPr>
          <p:cNvPr id="5" name="Picture 4" descr="4071511018.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743200"/>
            <a:ext cx="6781800" cy="3730976"/>
          </a:xfrm>
          <a:prstGeom prst="rect">
            <a:avLst/>
          </a:prstGeom>
        </p:spPr>
      </p:pic>
    </p:spTree>
    <p:extLst>
      <p:ext uri="{BB962C8B-B14F-4D97-AF65-F5344CB8AC3E}">
        <p14:creationId xmlns:p14="http://schemas.microsoft.com/office/powerpoint/2010/main" val="1978218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 Workbench</a:t>
            </a:r>
          </a:p>
        </p:txBody>
      </p:sp>
      <p:sp>
        <p:nvSpPr>
          <p:cNvPr id="4" name="Content Placeholder 3"/>
          <p:cNvSpPr>
            <a:spLocks noGrp="1"/>
          </p:cNvSpPr>
          <p:nvPr>
            <p:ph sz="quarter" idx="13"/>
          </p:nvPr>
        </p:nvSpPr>
        <p:spPr/>
        <p:txBody>
          <a:bodyPr>
            <a:normAutofit lnSpcReduction="10000"/>
          </a:bodyPr>
          <a:lstStyle/>
          <a:p>
            <a:r>
              <a:rPr lang="en-US" dirty="0"/>
              <a:t>Powerful design tools</a:t>
            </a:r>
          </a:p>
        </p:txBody>
      </p:sp>
      <p:sp>
        <p:nvSpPr>
          <p:cNvPr id="3" name="Content Placeholder 2"/>
          <p:cNvSpPr>
            <a:spLocks noGrp="1"/>
          </p:cNvSpPr>
          <p:nvPr>
            <p:ph idx="1"/>
          </p:nvPr>
        </p:nvSpPr>
        <p:spPr>
          <a:xfrm>
            <a:off x="914400" y="1646237"/>
            <a:ext cx="6934200" cy="4525963"/>
          </a:xfrm>
        </p:spPr>
        <p:txBody>
          <a:bodyPr/>
          <a:lstStyle/>
          <a:p>
            <a:r>
              <a:rPr lang="en-US" dirty="0"/>
              <a:t>The MySQL Workbench is a free tool from Oracle to work with MySQL databases.</a:t>
            </a:r>
          </a:p>
        </p:txBody>
      </p:sp>
      <p:pic>
        <p:nvPicPr>
          <p:cNvPr id="6" name="Picture 5" descr="4071511019.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2590800"/>
            <a:ext cx="6503276" cy="3429000"/>
          </a:xfrm>
          <a:prstGeom prst="rect">
            <a:avLst/>
          </a:prstGeom>
        </p:spPr>
      </p:pic>
    </p:spTree>
    <p:extLst>
      <p:ext uri="{BB962C8B-B14F-4D97-AF65-F5344CB8AC3E}">
        <p14:creationId xmlns:p14="http://schemas.microsoft.com/office/powerpoint/2010/main" val="2789231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404040"/>
                </a:solidFill>
              </a:rPr>
              <a:t>Accessing </a:t>
            </a:r>
            <a:r>
              <a:rPr lang="en-US" dirty="0" err="1">
                <a:solidFill>
                  <a:srgbClr val="404040"/>
                </a:solidFill>
              </a:rPr>
              <a:t>MySQl</a:t>
            </a:r>
            <a:r>
              <a:rPr lang="en-US" dirty="0">
                <a:solidFill>
                  <a:srgbClr val="404040"/>
                </a:solidFill>
              </a:rPr>
              <a:t> in </a:t>
            </a:r>
            <a:r>
              <a:rPr lang="en-US" dirty="0">
                <a:solidFill>
                  <a:srgbClr val="467082"/>
                </a:solidFill>
              </a:rPr>
              <a:t>PHP</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 </a:t>
            </a:r>
            <a:r>
              <a:rPr lang="en-US" dirty="0"/>
              <a:t>of 7</a:t>
            </a:r>
            <a:endParaRPr lang="en-US" dirty="0">
              <a:solidFill>
                <a:schemeClr val="tx1"/>
              </a:solidFill>
            </a:endParaRPr>
          </a:p>
        </p:txBody>
      </p:sp>
    </p:spTree>
    <p:extLst>
      <p:ext uri="{BB962C8B-B14F-4D97-AF65-F5344CB8AC3E}">
        <p14:creationId xmlns:p14="http://schemas.microsoft.com/office/powerpoint/2010/main" val="1976653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 Connection Algorithm</a:t>
            </a:r>
          </a:p>
        </p:txBody>
      </p:sp>
      <p:sp>
        <p:nvSpPr>
          <p:cNvPr id="3" name="Content Placeholder 2"/>
          <p:cNvSpPr>
            <a:spLocks noGrp="1"/>
          </p:cNvSpPr>
          <p:nvPr>
            <p:ph idx="1"/>
          </p:nvPr>
        </p:nvSpPr>
        <p:spPr/>
        <p:txBody>
          <a:bodyPr/>
          <a:lstStyle/>
          <a:p>
            <a:r>
              <a:rPr lang="en-US" dirty="0"/>
              <a:t>No matter what API you use, the basic database connection algorithm is the same:</a:t>
            </a:r>
          </a:p>
          <a:p>
            <a:pPr marL="457200" indent="-457200">
              <a:buFont typeface="+mj-lt"/>
              <a:buAutoNum type="arabicPeriod"/>
            </a:pPr>
            <a:r>
              <a:rPr lang="en-US" dirty="0"/>
              <a:t>Connect to the database.</a:t>
            </a:r>
          </a:p>
          <a:p>
            <a:pPr marL="457200" indent="-457200">
              <a:buFont typeface="+mj-lt"/>
              <a:buAutoNum type="arabicPeriod"/>
            </a:pPr>
            <a:r>
              <a:rPr lang="en-US" dirty="0"/>
              <a:t>Handle connection errors.</a:t>
            </a:r>
          </a:p>
          <a:p>
            <a:pPr marL="457200" indent="-457200">
              <a:buFont typeface="+mj-lt"/>
              <a:buAutoNum type="arabicPeriod"/>
            </a:pPr>
            <a:r>
              <a:rPr lang="en-US" dirty="0"/>
              <a:t>Execute the SQL query.</a:t>
            </a:r>
          </a:p>
          <a:p>
            <a:pPr marL="457200" indent="-457200">
              <a:buFont typeface="+mj-lt"/>
              <a:buAutoNum type="arabicPeriod"/>
            </a:pPr>
            <a:r>
              <a:rPr lang="en-US" dirty="0"/>
              <a:t>Process the results.</a:t>
            </a:r>
          </a:p>
          <a:p>
            <a:pPr marL="457200" indent="-457200">
              <a:buFont typeface="+mj-lt"/>
              <a:buAutoNum type="arabicPeriod"/>
            </a:pPr>
            <a:r>
              <a:rPr lang="en-US" dirty="0"/>
              <a:t>Free resources and close connection.</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844969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 Connection Algorithm</a:t>
            </a:r>
          </a:p>
        </p:txBody>
      </p:sp>
      <p:sp>
        <p:nvSpPr>
          <p:cNvPr id="4" name="Content Placeholder 3"/>
          <p:cNvSpPr>
            <a:spLocks noGrp="1"/>
          </p:cNvSpPr>
          <p:nvPr>
            <p:ph sz="quarter" idx="13"/>
          </p:nvPr>
        </p:nvSpPr>
        <p:spPr/>
        <p:txBody>
          <a:bodyPr>
            <a:normAutofit lnSpcReduction="10000"/>
          </a:bodyPr>
          <a:lstStyle/>
          <a:p>
            <a:r>
              <a:rPr lang="en-US" dirty="0"/>
              <a:t>An illustration through example</a:t>
            </a:r>
          </a:p>
        </p:txBody>
      </p:sp>
      <p:pic>
        <p:nvPicPr>
          <p:cNvPr id="6" name="Content Placeholder 5" descr="4071511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881" r="-2881"/>
          <a:stretch>
            <a:fillRect/>
          </a:stretch>
        </p:blipFill>
        <p:spPr>
          <a:xfrm>
            <a:off x="310467" y="1219201"/>
            <a:ext cx="7690533" cy="4953000"/>
          </a:xfrm>
        </p:spPr>
      </p:pic>
    </p:spTree>
    <p:extLst>
      <p:ext uri="{BB962C8B-B14F-4D97-AF65-F5344CB8AC3E}">
        <p14:creationId xmlns:p14="http://schemas.microsoft.com/office/powerpoint/2010/main" val="3023621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 Connection Algorithm</a:t>
            </a:r>
          </a:p>
        </p:txBody>
      </p:sp>
      <p:sp>
        <p:nvSpPr>
          <p:cNvPr id="4" name="Content Placeholder 3"/>
          <p:cNvSpPr>
            <a:spLocks noGrp="1"/>
          </p:cNvSpPr>
          <p:nvPr>
            <p:ph sz="quarter" idx="13"/>
          </p:nvPr>
        </p:nvSpPr>
        <p:spPr/>
        <p:txBody>
          <a:bodyPr>
            <a:normAutofit lnSpcReduction="10000"/>
          </a:bodyPr>
          <a:lstStyle/>
          <a:p>
            <a:r>
              <a:rPr lang="en-US" dirty="0"/>
              <a:t>An illustration through example</a:t>
            </a:r>
          </a:p>
        </p:txBody>
      </p:sp>
      <p:pic>
        <p:nvPicPr>
          <p:cNvPr id="5" name="Content Placeholder 4" descr="Screen Shot 2014-02-15 at 1.36.1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5557" b="-5557"/>
          <a:stretch>
            <a:fillRect/>
          </a:stretch>
        </p:blipFill>
        <p:spPr/>
      </p:pic>
    </p:spTree>
    <p:extLst>
      <p:ext uri="{BB962C8B-B14F-4D97-AF65-F5344CB8AC3E}">
        <p14:creationId xmlns:p14="http://schemas.microsoft.com/office/powerpoint/2010/main" val="400240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Role of Databases</a:t>
            </a:r>
            <a:endParaRPr lang="en-US" dirty="0"/>
          </a:p>
        </p:txBody>
      </p:sp>
      <p:sp>
        <p:nvSpPr>
          <p:cNvPr id="3" name="Content Placeholder 2"/>
          <p:cNvSpPr>
            <a:spLocks noGrp="1"/>
          </p:cNvSpPr>
          <p:nvPr>
            <p:ph idx="1"/>
          </p:nvPr>
        </p:nvSpPr>
        <p:spPr>
          <a:xfrm>
            <a:off x="228600" y="1722437"/>
            <a:ext cx="3581400" cy="4525963"/>
          </a:xfrm>
        </p:spPr>
        <p:txBody>
          <a:bodyPr/>
          <a:lstStyle/>
          <a:p>
            <a:r>
              <a:rPr lang="en-US" dirty="0"/>
              <a:t>Databases provide a way to implement one of the most important software design principles:</a:t>
            </a:r>
          </a:p>
          <a:p>
            <a:pPr lvl="1"/>
            <a:r>
              <a:rPr lang="en-US" i="1" dirty="0"/>
              <a:t>one should separate that which varies from that which stays the same</a:t>
            </a:r>
            <a:endParaRPr lang="en-US" dirty="0"/>
          </a:p>
        </p:txBody>
      </p:sp>
      <p:sp>
        <p:nvSpPr>
          <p:cNvPr id="4" name="Content Placeholder 3"/>
          <p:cNvSpPr>
            <a:spLocks noGrp="1"/>
          </p:cNvSpPr>
          <p:nvPr>
            <p:ph sz="quarter" idx="13"/>
          </p:nvPr>
        </p:nvSpPr>
        <p:spPr/>
        <p:txBody>
          <a:bodyPr>
            <a:normAutofit lnSpcReduction="10000"/>
          </a:bodyPr>
          <a:lstStyle/>
          <a:p>
            <a:r>
              <a:rPr lang="en-US" dirty="0"/>
              <a:t>In Web Development</a:t>
            </a:r>
          </a:p>
        </p:txBody>
      </p:sp>
      <p:pic>
        <p:nvPicPr>
          <p:cNvPr id="5" name="Picture 4" descr="4071511001.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199" y="1752600"/>
            <a:ext cx="4869655" cy="4572000"/>
          </a:xfrm>
          <a:prstGeom prst="rect">
            <a:avLst/>
          </a:prstGeom>
        </p:spPr>
      </p:pic>
    </p:spTree>
    <p:extLst>
      <p:ext uri="{BB962C8B-B14F-4D97-AF65-F5344CB8AC3E}">
        <p14:creationId xmlns:p14="http://schemas.microsoft.com/office/powerpoint/2010/main" val="4109981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Storing Connection Details</a:t>
            </a:r>
          </a:p>
        </p:txBody>
      </p:sp>
      <p:sp>
        <p:nvSpPr>
          <p:cNvPr id="3" name="Content Placeholder 2"/>
          <p:cNvSpPr>
            <a:spLocks noGrp="1"/>
          </p:cNvSpPr>
          <p:nvPr>
            <p:ph idx="1"/>
          </p:nvPr>
        </p:nvSpPr>
        <p:spPr/>
        <p:txBody>
          <a:bodyPr/>
          <a:lstStyle/>
          <a:p>
            <a:r>
              <a:rPr lang="en-US" dirty="0"/>
              <a:t>Hard-coding the database connection details in your code is not ideal.</a:t>
            </a:r>
          </a:p>
          <a:p>
            <a:r>
              <a:rPr lang="en-US" dirty="0"/>
              <a:t>Connection details almost always change as a site moves from development, to testing, to production.</a:t>
            </a:r>
          </a:p>
          <a:p>
            <a:r>
              <a:rPr lang="en-US" dirty="0"/>
              <a:t>We should move these connection details out of our connection code and place it in some central location.</a:t>
            </a:r>
          </a:p>
        </p:txBody>
      </p:sp>
      <p:pic>
        <p:nvPicPr>
          <p:cNvPr id="6" name="Picture 5" descr="Screen Shot 2014-02-15 at 1.39.1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343400"/>
            <a:ext cx="7086600" cy="1892606"/>
          </a:xfrm>
          <a:prstGeom prst="rect">
            <a:avLst/>
          </a:prstGeom>
        </p:spPr>
      </p:pic>
    </p:spTree>
    <p:extLst>
      <p:ext uri="{BB962C8B-B14F-4D97-AF65-F5344CB8AC3E}">
        <p14:creationId xmlns:p14="http://schemas.microsoft.com/office/powerpoint/2010/main" val="180332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Connection Errors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p:txBody>
          <a:bodyPr/>
          <a:lstStyle/>
          <a:p>
            <a:r>
              <a:rPr lang="en-US" dirty="0"/>
              <a:t>We need to handle potential connection errors in our code.</a:t>
            </a:r>
          </a:p>
          <a:p>
            <a:pPr marL="342900" indent="-342900">
              <a:buFont typeface="Arial"/>
              <a:buChar char="•"/>
            </a:pPr>
            <a:r>
              <a:rPr lang="en-US" dirty="0"/>
              <a:t>Procedural </a:t>
            </a:r>
            <a:r>
              <a:rPr lang="en-US" b="1" dirty="0" err="1"/>
              <a:t>mysqli</a:t>
            </a:r>
            <a:r>
              <a:rPr lang="en-US" dirty="0"/>
              <a:t> techniques use conditional (if...else) statements on the returned object from the connection attempt.</a:t>
            </a:r>
          </a:p>
          <a:p>
            <a:pPr marL="342900" indent="-342900">
              <a:buFont typeface="Arial"/>
              <a:buChar char="•"/>
            </a:pPr>
            <a:r>
              <a:rPr lang="en-US" dirty="0"/>
              <a:t>The </a:t>
            </a:r>
            <a:r>
              <a:rPr lang="en-US" b="1" dirty="0"/>
              <a:t>PDO</a:t>
            </a:r>
            <a:r>
              <a:rPr lang="en-US" dirty="0"/>
              <a:t> technique uses try-catch which relies on thrown exceptions when an error </a:t>
            </a:r>
            <a:r>
              <a:rPr lang="en-US" dirty="0" err="1"/>
              <a:t>occurrs</a:t>
            </a:r>
            <a:r>
              <a:rPr lang="en-US" dirty="0"/>
              <a:t>.</a:t>
            </a:r>
          </a:p>
          <a:p>
            <a:endParaRPr lang="en-US" dirty="0"/>
          </a:p>
        </p:txBody>
      </p:sp>
    </p:spTree>
    <p:extLst>
      <p:ext uri="{BB962C8B-B14F-4D97-AF65-F5344CB8AC3E}">
        <p14:creationId xmlns:p14="http://schemas.microsoft.com/office/powerpoint/2010/main" val="3918478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Connection Errors</a:t>
            </a:r>
          </a:p>
        </p:txBody>
      </p:sp>
      <p:sp>
        <p:nvSpPr>
          <p:cNvPr id="4" name="Content Placeholder 3"/>
          <p:cNvSpPr>
            <a:spLocks noGrp="1"/>
          </p:cNvSpPr>
          <p:nvPr>
            <p:ph sz="quarter" idx="13"/>
          </p:nvPr>
        </p:nvSpPr>
        <p:spPr/>
        <p:txBody>
          <a:bodyPr>
            <a:normAutofit lnSpcReduction="10000"/>
          </a:bodyPr>
          <a:lstStyle/>
          <a:p>
            <a:r>
              <a:rPr lang="en-US" dirty="0"/>
              <a:t>Procedural Approach</a:t>
            </a:r>
          </a:p>
        </p:txBody>
      </p:sp>
      <p:pic>
        <p:nvPicPr>
          <p:cNvPr id="6" name="Content Placeholder 5" descr="Screen Shot 2014-02-15 at 1.40.4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135" r="-135"/>
          <a:stretch>
            <a:fillRect/>
          </a:stretch>
        </p:blipFill>
        <p:spPr/>
      </p:pic>
    </p:spTree>
    <p:extLst>
      <p:ext uri="{BB962C8B-B14F-4D97-AF65-F5344CB8AC3E}">
        <p14:creationId xmlns:p14="http://schemas.microsoft.com/office/powerpoint/2010/main" val="3250461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Connection Errors</a:t>
            </a:r>
          </a:p>
        </p:txBody>
      </p:sp>
      <p:sp>
        <p:nvSpPr>
          <p:cNvPr id="4" name="Content Placeholder 3"/>
          <p:cNvSpPr>
            <a:spLocks noGrp="1"/>
          </p:cNvSpPr>
          <p:nvPr>
            <p:ph sz="quarter" idx="13"/>
          </p:nvPr>
        </p:nvSpPr>
        <p:spPr/>
        <p:txBody>
          <a:bodyPr>
            <a:normAutofit lnSpcReduction="10000"/>
          </a:bodyPr>
          <a:lstStyle/>
          <a:p>
            <a:r>
              <a:rPr lang="en-US" dirty="0"/>
              <a:t>Object-Oriented PDO with try-catch</a:t>
            </a:r>
          </a:p>
        </p:txBody>
      </p:sp>
      <p:sp>
        <p:nvSpPr>
          <p:cNvPr id="7" name="Content Placeholder 6"/>
          <p:cNvSpPr>
            <a:spLocks noGrp="1"/>
          </p:cNvSpPr>
          <p:nvPr>
            <p:ph idx="1"/>
          </p:nvPr>
        </p:nvSpPr>
        <p:spPr>
          <a:xfrm>
            <a:off x="914400" y="4876800"/>
            <a:ext cx="6400800" cy="1295400"/>
          </a:xfrm>
        </p:spPr>
        <p:txBody>
          <a:bodyPr/>
          <a:lstStyle/>
          <a:p>
            <a:r>
              <a:rPr lang="en-US" dirty="0"/>
              <a:t>In addition PDO has 3 different error modes, that allow you to control when errors are thrown.</a:t>
            </a:r>
          </a:p>
        </p:txBody>
      </p:sp>
      <p:pic>
        <p:nvPicPr>
          <p:cNvPr id="8" name="Picture 7" descr="Screen Shot 2014-02-15 at 1.43.2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600200"/>
            <a:ext cx="6978486" cy="2971800"/>
          </a:xfrm>
          <a:prstGeom prst="rect">
            <a:avLst/>
          </a:prstGeom>
        </p:spPr>
      </p:pic>
    </p:spTree>
    <p:extLst>
      <p:ext uri="{BB962C8B-B14F-4D97-AF65-F5344CB8AC3E}">
        <p14:creationId xmlns:p14="http://schemas.microsoft.com/office/powerpoint/2010/main" val="3841867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the Query</a:t>
            </a:r>
          </a:p>
        </p:txBody>
      </p:sp>
      <p:pic>
        <p:nvPicPr>
          <p:cNvPr id="5" name="Content Placeholder 4" descr="Screen Shot 2014-02-15 at 1.46.04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25054" b="-25054"/>
          <a:stretch>
            <a:fillRect/>
          </a:stretch>
        </p:blipFill>
        <p:spPr>
          <a:xfrm>
            <a:off x="914400" y="1143000"/>
            <a:ext cx="6400800" cy="4525963"/>
          </a:xfrm>
        </p:spPr>
      </p:pic>
      <p:sp>
        <p:nvSpPr>
          <p:cNvPr id="4" name="Content Placeholder 3"/>
          <p:cNvSpPr>
            <a:spLocks noGrp="1"/>
          </p:cNvSpPr>
          <p:nvPr>
            <p:ph sz="quarter" idx="13"/>
          </p:nvPr>
        </p:nvSpPr>
        <p:spPr/>
        <p:txBody>
          <a:bodyPr>
            <a:normAutofit lnSpcReduction="10000"/>
          </a:bodyPr>
          <a:lstStyle/>
          <a:p>
            <a:r>
              <a:rPr lang="en-US" dirty="0"/>
              <a:t>Procedural and Object-Oriented</a:t>
            </a:r>
          </a:p>
        </p:txBody>
      </p:sp>
      <p:sp>
        <p:nvSpPr>
          <p:cNvPr id="3" name="TextBox 2"/>
          <p:cNvSpPr txBox="1"/>
          <p:nvPr/>
        </p:nvSpPr>
        <p:spPr>
          <a:xfrm>
            <a:off x="990600" y="5562600"/>
            <a:ext cx="6248400" cy="646331"/>
          </a:xfrm>
          <a:prstGeom prst="rect">
            <a:avLst/>
          </a:prstGeom>
          <a:noFill/>
        </p:spPr>
        <p:txBody>
          <a:bodyPr wrap="square" rtlCol="0">
            <a:spAutoFit/>
          </a:bodyPr>
          <a:lstStyle/>
          <a:p>
            <a:r>
              <a:rPr lang="en-US" dirty="0"/>
              <a:t>Both return a </a:t>
            </a:r>
            <a:r>
              <a:rPr lang="en-US" b="1" dirty="0"/>
              <a:t>result set</a:t>
            </a:r>
            <a:r>
              <a:rPr lang="en-US" dirty="0"/>
              <a:t>, which is a type of cursor or pointer to the returned data</a:t>
            </a:r>
          </a:p>
        </p:txBody>
      </p:sp>
    </p:spTree>
    <p:extLst>
      <p:ext uri="{BB962C8B-B14F-4D97-AF65-F5344CB8AC3E}">
        <p14:creationId xmlns:p14="http://schemas.microsoft.com/office/powerpoint/2010/main" val="31380590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Queries that don’t return data</a:t>
            </a:r>
          </a:p>
        </p:txBody>
      </p:sp>
      <p:sp>
        <p:nvSpPr>
          <p:cNvPr id="4" name="Content Placeholder 3"/>
          <p:cNvSpPr>
            <a:spLocks noGrp="1"/>
          </p:cNvSpPr>
          <p:nvPr>
            <p:ph sz="quarter" idx="13"/>
          </p:nvPr>
        </p:nvSpPr>
        <p:spPr/>
        <p:txBody>
          <a:bodyPr>
            <a:normAutofit lnSpcReduction="10000"/>
          </a:bodyPr>
          <a:lstStyle/>
          <a:p>
            <a:r>
              <a:rPr lang="en-US" dirty="0"/>
              <a:t>Procedural and Object-Oriented</a:t>
            </a:r>
          </a:p>
        </p:txBody>
      </p:sp>
      <p:sp>
        <p:nvSpPr>
          <p:cNvPr id="6" name="Content Placeholder 5"/>
          <p:cNvSpPr>
            <a:spLocks noGrp="1"/>
          </p:cNvSpPr>
          <p:nvPr>
            <p:ph idx="1"/>
          </p:nvPr>
        </p:nvSpPr>
        <p:spPr/>
        <p:txBody>
          <a:bodyPr/>
          <a:lstStyle/>
          <a:p>
            <a:endParaRPr lang="en-US" dirty="0"/>
          </a:p>
        </p:txBody>
      </p:sp>
      <p:pic>
        <p:nvPicPr>
          <p:cNvPr id="7" name="Picture 6" descr="Screen Shot 2014-02-15 at 1.57.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524000"/>
            <a:ext cx="6781800" cy="2069371"/>
          </a:xfrm>
          <a:prstGeom prst="rect">
            <a:avLst/>
          </a:prstGeom>
        </p:spPr>
      </p:pic>
      <p:pic>
        <p:nvPicPr>
          <p:cNvPr id="8" name="Picture 7" descr="Screen Shot 2014-02-15 at 1.57.4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4282700"/>
            <a:ext cx="6781800" cy="1379464"/>
          </a:xfrm>
          <a:prstGeom prst="rect">
            <a:avLst/>
          </a:prstGeom>
        </p:spPr>
      </p:pic>
    </p:spTree>
    <p:extLst>
      <p:ext uri="{BB962C8B-B14F-4D97-AF65-F5344CB8AC3E}">
        <p14:creationId xmlns:p14="http://schemas.microsoft.com/office/powerpoint/2010/main" val="22603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Integrating User Data</a:t>
            </a:r>
          </a:p>
        </p:txBody>
      </p:sp>
      <p:sp>
        <p:nvSpPr>
          <p:cNvPr id="4" name="Content Placeholder 3"/>
          <p:cNvSpPr>
            <a:spLocks noGrp="1"/>
          </p:cNvSpPr>
          <p:nvPr>
            <p:ph sz="quarter" idx="13"/>
          </p:nvPr>
        </p:nvSpPr>
        <p:spPr/>
        <p:txBody>
          <a:bodyPr>
            <a:normAutofit lnSpcReduction="10000"/>
          </a:bodyPr>
          <a:lstStyle/>
          <a:p>
            <a:r>
              <a:rPr lang="en-US" dirty="0"/>
              <a:t>Say, using an HTML form posted to the PHP script</a:t>
            </a:r>
          </a:p>
        </p:txBody>
      </p:sp>
      <p:pic>
        <p:nvPicPr>
          <p:cNvPr id="3" name="Content Placeholder 2" descr="4071511021.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9900" b="-19900"/>
          <a:stretch>
            <a:fillRect/>
          </a:stretch>
        </p:blipFill>
        <p:spPr/>
      </p:pic>
    </p:spTree>
    <p:extLst>
      <p:ext uri="{BB962C8B-B14F-4D97-AF65-F5344CB8AC3E}">
        <p14:creationId xmlns:p14="http://schemas.microsoft.com/office/powerpoint/2010/main" val="1108037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Integrating User Data</a:t>
            </a:r>
          </a:p>
        </p:txBody>
      </p:sp>
      <p:sp>
        <p:nvSpPr>
          <p:cNvPr id="4" name="Content Placeholder 3"/>
          <p:cNvSpPr>
            <a:spLocks noGrp="1"/>
          </p:cNvSpPr>
          <p:nvPr>
            <p:ph sz="quarter" idx="13"/>
          </p:nvPr>
        </p:nvSpPr>
        <p:spPr/>
        <p:txBody>
          <a:bodyPr>
            <a:normAutofit lnSpcReduction="10000"/>
          </a:bodyPr>
          <a:lstStyle/>
          <a:p>
            <a:r>
              <a:rPr lang="en-US" dirty="0"/>
              <a:t>Not everyone is nice.</a:t>
            </a:r>
          </a:p>
        </p:txBody>
      </p:sp>
      <p:sp>
        <p:nvSpPr>
          <p:cNvPr id="5" name="Content Placeholder 4"/>
          <p:cNvSpPr>
            <a:spLocks noGrp="1"/>
          </p:cNvSpPr>
          <p:nvPr>
            <p:ph idx="1"/>
          </p:nvPr>
        </p:nvSpPr>
        <p:spPr>
          <a:xfrm>
            <a:off x="914400" y="3886200"/>
            <a:ext cx="6400800" cy="2286000"/>
          </a:xfrm>
        </p:spPr>
        <p:txBody>
          <a:bodyPr/>
          <a:lstStyle/>
          <a:p>
            <a:r>
              <a:rPr lang="en-US" dirty="0"/>
              <a:t>While this does work, it opens our site to one of the most common web security attacks, the </a:t>
            </a:r>
            <a:r>
              <a:rPr lang="en-US" b="1" dirty="0"/>
              <a:t>SQL injection attack.</a:t>
            </a:r>
          </a:p>
        </p:txBody>
      </p:sp>
      <p:pic>
        <p:nvPicPr>
          <p:cNvPr id="7" name="Picture 6" descr="Screen Shot 2014-02-15 at 2.00.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600200"/>
            <a:ext cx="6934200" cy="1927330"/>
          </a:xfrm>
          <a:prstGeom prst="rect">
            <a:avLst/>
          </a:prstGeom>
        </p:spPr>
      </p:pic>
    </p:spTree>
    <p:extLst>
      <p:ext uri="{BB962C8B-B14F-4D97-AF65-F5344CB8AC3E}">
        <p14:creationId xmlns:p14="http://schemas.microsoft.com/office/powerpoint/2010/main" val="18796415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Illustration</a:t>
            </a:r>
          </a:p>
        </p:txBody>
      </p:sp>
      <p:pic>
        <p:nvPicPr>
          <p:cNvPr id="5" name="Content Placeholder 4" descr="407151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1147" r="-11147"/>
          <a:stretch>
            <a:fillRect/>
          </a:stretch>
        </p:blipFill>
        <p:spPr/>
      </p:pic>
      <p:sp>
        <p:nvSpPr>
          <p:cNvPr id="4" name="Content Placeholder 3"/>
          <p:cNvSpPr>
            <a:spLocks noGrp="1"/>
          </p:cNvSpPr>
          <p:nvPr>
            <p:ph sz="quarter" idx="13"/>
          </p:nvPr>
        </p:nvSpPr>
        <p:spPr/>
        <p:txBody>
          <a:bodyPr>
            <a:normAutofit lnSpcReduction="10000"/>
          </a:bodyPr>
          <a:lstStyle/>
          <a:p>
            <a:r>
              <a:rPr lang="en-US" dirty="0"/>
              <a:t>From Chapter 16</a:t>
            </a:r>
          </a:p>
        </p:txBody>
      </p:sp>
    </p:spTree>
    <p:extLst>
      <p:ext uri="{BB962C8B-B14F-4D97-AF65-F5344CB8AC3E}">
        <p14:creationId xmlns:p14="http://schemas.microsoft.com/office/powerpoint/2010/main" val="26322995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 against attack</a:t>
            </a:r>
          </a:p>
        </p:txBody>
      </p:sp>
      <p:sp>
        <p:nvSpPr>
          <p:cNvPr id="4" name="Content Placeholder 3"/>
          <p:cNvSpPr>
            <a:spLocks noGrp="1"/>
          </p:cNvSpPr>
          <p:nvPr>
            <p:ph sz="quarter" idx="13"/>
          </p:nvPr>
        </p:nvSpPr>
        <p:spPr/>
        <p:txBody>
          <a:bodyPr>
            <a:normAutofit lnSpcReduction="10000"/>
          </a:bodyPr>
          <a:lstStyle/>
          <a:p>
            <a:r>
              <a:rPr lang="en-US" dirty="0"/>
              <a:t>Distrust user input</a:t>
            </a:r>
          </a:p>
        </p:txBody>
      </p:sp>
      <p:sp>
        <p:nvSpPr>
          <p:cNvPr id="3" name="Content Placeholder 2"/>
          <p:cNvSpPr>
            <a:spLocks noGrp="1"/>
          </p:cNvSpPr>
          <p:nvPr>
            <p:ph idx="1"/>
          </p:nvPr>
        </p:nvSpPr>
        <p:spPr/>
        <p:txBody>
          <a:bodyPr/>
          <a:lstStyle/>
          <a:p>
            <a:r>
              <a:rPr lang="en-US" dirty="0"/>
              <a:t>The SQL injection class of attack can be protected against by</a:t>
            </a:r>
          </a:p>
          <a:p>
            <a:pPr marL="342900" indent="-342900">
              <a:buFont typeface="Arial"/>
              <a:buChar char="•"/>
            </a:pPr>
            <a:r>
              <a:rPr lang="en-US" b="1" dirty="0"/>
              <a:t>Sanitizing</a:t>
            </a:r>
            <a:r>
              <a:rPr lang="en-US" dirty="0"/>
              <a:t> user input</a:t>
            </a:r>
          </a:p>
          <a:p>
            <a:pPr marL="342900" indent="-342900">
              <a:buFont typeface="Arial"/>
              <a:buChar char="•"/>
            </a:pPr>
            <a:r>
              <a:rPr lang="en-US" dirty="0"/>
              <a:t>Using </a:t>
            </a:r>
            <a:r>
              <a:rPr lang="en-US" b="1" dirty="0"/>
              <a:t>Prepared Statements</a:t>
            </a:r>
          </a:p>
          <a:p>
            <a:pPr marL="342900" indent="-342900">
              <a:buFont typeface="Arial"/>
              <a:buChar char="•"/>
            </a:pPr>
            <a:endParaRPr lang="en-US" b="1" dirty="0"/>
          </a:p>
        </p:txBody>
      </p:sp>
    </p:spTree>
    <p:extLst>
      <p:ext uri="{BB962C8B-B14F-4D97-AF65-F5344CB8AC3E}">
        <p14:creationId xmlns:p14="http://schemas.microsoft.com/office/powerpoint/2010/main" val="1602694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Separate that which varies</a:t>
            </a:r>
          </a:p>
        </p:txBody>
      </p:sp>
      <p:sp>
        <p:nvSpPr>
          <p:cNvPr id="4" name="Content Placeholder 3"/>
          <p:cNvSpPr>
            <a:spLocks noGrp="1"/>
          </p:cNvSpPr>
          <p:nvPr>
            <p:ph sz="quarter" idx="13"/>
          </p:nvPr>
        </p:nvSpPr>
        <p:spPr/>
        <p:txBody>
          <a:bodyPr>
            <a:normAutofit lnSpcReduction="10000"/>
          </a:bodyPr>
          <a:lstStyle/>
          <a:p>
            <a:r>
              <a:rPr lang="en-US" dirty="0"/>
              <a:t>That is, use a DB to store the content of pages.</a:t>
            </a:r>
          </a:p>
        </p:txBody>
      </p:sp>
      <p:sp>
        <p:nvSpPr>
          <p:cNvPr id="7" name="Content Placeholder 6"/>
          <p:cNvSpPr>
            <a:spLocks noGrp="1"/>
          </p:cNvSpPr>
          <p:nvPr>
            <p:ph idx="1"/>
          </p:nvPr>
        </p:nvSpPr>
        <p:spPr/>
        <p:txBody>
          <a:bodyPr>
            <a:normAutofit/>
          </a:bodyPr>
          <a:lstStyle/>
          <a:p>
            <a:r>
              <a:rPr lang="en-US" dirty="0"/>
              <a:t>The program (PHP) determines which data to display, often from information in the GET or POST query string, and then uses a database API to interact with the database</a:t>
            </a:r>
          </a:p>
          <a:p>
            <a:r>
              <a:rPr lang="en-US" dirty="0"/>
              <a:t>Although the same separation could be achieved by storing content in files on the server, databases offer intuitive and optimized systems that do far more than a file based design that would require custom-built reading, parsing, and writing functions.</a:t>
            </a:r>
          </a:p>
        </p:txBody>
      </p:sp>
    </p:spTree>
    <p:extLst>
      <p:ext uri="{BB962C8B-B14F-4D97-AF65-F5344CB8AC3E}">
        <p14:creationId xmlns:p14="http://schemas.microsoft.com/office/powerpoint/2010/main" val="1770426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Sanitize User Input</a:t>
            </a:r>
          </a:p>
        </p:txBody>
      </p:sp>
      <p:sp>
        <p:nvSpPr>
          <p:cNvPr id="4" name="Content Placeholder 3"/>
          <p:cNvSpPr>
            <a:spLocks noGrp="1"/>
          </p:cNvSpPr>
          <p:nvPr>
            <p:ph sz="quarter" idx="13"/>
          </p:nvPr>
        </p:nvSpPr>
        <p:spPr/>
        <p:txBody>
          <a:bodyPr>
            <a:normAutofit lnSpcReduction="10000"/>
          </a:bodyPr>
          <a:lstStyle/>
          <a:p>
            <a:r>
              <a:rPr lang="en-US" dirty="0"/>
              <a:t>Quick and easy</a:t>
            </a:r>
          </a:p>
        </p:txBody>
      </p:sp>
      <p:sp>
        <p:nvSpPr>
          <p:cNvPr id="3" name="Content Placeholder 2"/>
          <p:cNvSpPr>
            <a:spLocks noGrp="1"/>
          </p:cNvSpPr>
          <p:nvPr>
            <p:ph idx="1"/>
          </p:nvPr>
        </p:nvSpPr>
        <p:spPr/>
        <p:txBody>
          <a:bodyPr/>
          <a:lstStyle/>
          <a:p>
            <a:r>
              <a:rPr lang="en-US" dirty="0"/>
              <a:t>Each database system has functions to remove any special characters from a desired piece of text. In MySQL, user inputs can be sanitized in PHP using the </a:t>
            </a:r>
            <a:r>
              <a:rPr lang="en-US" dirty="0" err="1"/>
              <a:t>mysqli_real_escape_string</a:t>
            </a:r>
            <a:r>
              <a:rPr lang="en-US" dirty="0"/>
              <a:t>() method or, if using PDO, the quote() method</a:t>
            </a:r>
            <a:endParaRPr lang="en-US" b="1" dirty="0"/>
          </a:p>
        </p:txBody>
      </p:sp>
      <p:pic>
        <p:nvPicPr>
          <p:cNvPr id="6" name="Picture 5" descr="Screen Shot 2014-02-15 at 2.11.4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810000"/>
            <a:ext cx="7162800" cy="1990066"/>
          </a:xfrm>
          <a:prstGeom prst="rect">
            <a:avLst/>
          </a:prstGeom>
        </p:spPr>
      </p:pic>
    </p:spTree>
    <p:extLst>
      <p:ext uri="{BB962C8B-B14F-4D97-AF65-F5344CB8AC3E}">
        <p14:creationId xmlns:p14="http://schemas.microsoft.com/office/powerpoint/2010/main" val="1799588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Prepared Statements</a:t>
            </a:r>
          </a:p>
        </p:txBody>
      </p:sp>
      <p:sp>
        <p:nvSpPr>
          <p:cNvPr id="4" name="Content Placeholder 3"/>
          <p:cNvSpPr>
            <a:spLocks noGrp="1"/>
          </p:cNvSpPr>
          <p:nvPr>
            <p:ph sz="quarter" idx="13"/>
          </p:nvPr>
        </p:nvSpPr>
        <p:spPr/>
        <p:txBody>
          <a:bodyPr>
            <a:normAutofit lnSpcReduction="10000"/>
          </a:bodyPr>
          <a:lstStyle/>
          <a:p>
            <a:r>
              <a:rPr lang="en-US" dirty="0"/>
              <a:t>Better in general</a:t>
            </a:r>
          </a:p>
        </p:txBody>
      </p:sp>
      <p:sp>
        <p:nvSpPr>
          <p:cNvPr id="3" name="Content Placeholder 2"/>
          <p:cNvSpPr>
            <a:spLocks noGrp="1"/>
          </p:cNvSpPr>
          <p:nvPr>
            <p:ph idx="1"/>
          </p:nvPr>
        </p:nvSpPr>
        <p:spPr/>
        <p:txBody>
          <a:bodyPr>
            <a:normAutofit/>
          </a:bodyPr>
          <a:lstStyle/>
          <a:p>
            <a:r>
              <a:rPr lang="en-US" dirty="0"/>
              <a:t>A </a:t>
            </a:r>
            <a:r>
              <a:rPr lang="en-US" b="1" dirty="0"/>
              <a:t>prepared statement </a:t>
            </a:r>
            <a:r>
              <a:rPr lang="en-US" dirty="0"/>
              <a:t>is actually a way to improve performance for queries that need to be executed multiple times. When MySQL creates a prepared statement, it does something akin to a compiler in that it optimizes it so that it has superior performance for multiple requests. It also integrates sanitization into each user input automatically, thereby protecting us from SQL injection.</a:t>
            </a:r>
            <a:endParaRPr lang="en-US" b="1" dirty="0"/>
          </a:p>
        </p:txBody>
      </p:sp>
    </p:spTree>
    <p:extLst>
      <p:ext uri="{BB962C8B-B14F-4D97-AF65-F5344CB8AC3E}">
        <p14:creationId xmlns:p14="http://schemas.microsoft.com/office/powerpoint/2010/main" val="2146707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Prepared Statements</a:t>
            </a:r>
          </a:p>
        </p:txBody>
      </p:sp>
      <p:sp>
        <p:nvSpPr>
          <p:cNvPr id="4" name="Content Placeholder 3"/>
          <p:cNvSpPr>
            <a:spLocks noGrp="1"/>
          </p:cNvSpPr>
          <p:nvPr>
            <p:ph sz="quarter" idx="13"/>
          </p:nvPr>
        </p:nvSpPr>
        <p:spPr/>
        <p:txBody>
          <a:bodyPr>
            <a:normAutofit lnSpcReduction="10000"/>
          </a:bodyPr>
          <a:lstStyle/>
          <a:p>
            <a:r>
              <a:rPr lang="en-US" dirty="0" err="1"/>
              <a:t>mysqli</a:t>
            </a:r>
            <a:endParaRPr lang="en-US" dirty="0"/>
          </a:p>
        </p:txBody>
      </p:sp>
      <p:sp>
        <p:nvSpPr>
          <p:cNvPr id="5" name="Content Placeholder 4"/>
          <p:cNvSpPr>
            <a:spLocks noGrp="1"/>
          </p:cNvSpPr>
          <p:nvPr>
            <p:ph idx="1"/>
          </p:nvPr>
        </p:nvSpPr>
        <p:spPr/>
        <p:txBody>
          <a:bodyPr/>
          <a:lstStyle/>
          <a:p>
            <a:endParaRPr lang="en-US"/>
          </a:p>
        </p:txBody>
      </p:sp>
      <p:pic>
        <p:nvPicPr>
          <p:cNvPr id="6" name="Picture 5" descr="Screen Shot 2014-02-15 at 2.13.3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1600200"/>
            <a:ext cx="7419277" cy="4572000"/>
          </a:xfrm>
          <a:prstGeom prst="rect">
            <a:avLst/>
          </a:prstGeom>
        </p:spPr>
      </p:pic>
    </p:spTree>
    <p:extLst>
      <p:ext uri="{BB962C8B-B14F-4D97-AF65-F5344CB8AC3E}">
        <p14:creationId xmlns:p14="http://schemas.microsoft.com/office/powerpoint/2010/main" val="479716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Prepared Statements</a:t>
            </a:r>
          </a:p>
        </p:txBody>
      </p:sp>
      <p:sp>
        <p:nvSpPr>
          <p:cNvPr id="4" name="Content Placeholder 3"/>
          <p:cNvSpPr>
            <a:spLocks noGrp="1"/>
          </p:cNvSpPr>
          <p:nvPr>
            <p:ph sz="quarter" idx="13"/>
          </p:nvPr>
        </p:nvSpPr>
        <p:spPr/>
        <p:txBody>
          <a:bodyPr>
            <a:normAutofit lnSpcReduction="10000"/>
          </a:bodyPr>
          <a:lstStyle/>
          <a:p>
            <a:r>
              <a:rPr lang="en-US" dirty="0"/>
              <a:t>PDO</a:t>
            </a:r>
          </a:p>
        </p:txBody>
      </p:sp>
      <p:sp>
        <p:nvSpPr>
          <p:cNvPr id="5" name="Content Placeholder 4"/>
          <p:cNvSpPr>
            <a:spLocks noGrp="1"/>
          </p:cNvSpPr>
          <p:nvPr>
            <p:ph idx="1"/>
          </p:nvPr>
        </p:nvSpPr>
        <p:spPr/>
        <p:txBody>
          <a:bodyPr/>
          <a:lstStyle/>
          <a:p>
            <a:endParaRPr lang="en-US"/>
          </a:p>
        </p:txBody>
      </p:sp>
      <p:pic>
        <p:nvPicPr>
          <p:cNvPr id="3" name="Picture 2" descr="Screen Shot 2014-02-15 at 2.14.1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600200"/>
            <a:ext cx="7640674" cy="3962400"/>
          </a:xfrm>
          <a:prstGeom prst="rect">
            <a:avLst/>
          </a:prstGeom>
        </p:spPr>
      </p:pic>
    </p:spTree>
    <p:extLst>
      <p:ext uri="{BB962C8B-B14F-4D97-AF65-F5344CB8AC3E}">
        <p14:creationId xmlns:p14="http://schemas.microsoft.com/office/powerpoint/2010/main" val="683992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Prepared Statements</a:t>
            </a:r>
          </a:p>
        </p:txBody>
      </p:sp>
      <p:sp>
        <p:nvSpPr>
          <p:cNvPr id="4" name="Content Placeholder 3"/>
          <p:cNvSpPr>
            <a:spLocks noGrp="1"/>
          </p:cNvSpPr>
          <p:nvPr>
            <p:ph sz="quarter" idx="13"/>
          </p:nvPr>
        </p:nvSpPr>
        <p:spPr/>
        <p:txBody>
          <a:bodyPr>
            <a:normAutofit lnSpcReduction="10000"/>
          </a:bodyPr>
          <a:lstStyle/>
          <a:p>
            <a:r>
              <a:rPr lang="en-US" dirty="0"/>
              <a:t>Comparison of two techniques</a:t>
            </a:r>
          </a:p>
        </p:txBody>
      </p:sp>
      <p:pic>
        <p:nvPicPr>
          <p:cNvPr id="6" name="Content Placeholder 5" descr="Screen Shot 2014-02-15 at 2.15.27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13698" r="-13698"/>
          <a:stretch>
            <a:fillRect/>
          </a:stretch>
        </p:blipFill>
        <p:spPr>
          <a:xfrm>
            <a:off x="310467" y="1219201"/>
            <a:ext cx="7233333" cy="5114642"/>
          </a:xfrm>
        </p:spPr>
      </p:pic>
    </p:spTree>
    <p:extLst>
      <p:ext uri="{BB962C8B-B14F-4D97-AF65-F5344CB8AC3E}">
        <p14:creationId xmlns:p14="http://schemas.microsoft.com/office/powerpoint/2010/main" val="3690777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Query Results</a:t>
            </a:r>
          </a:p>
        </p:txBody>
      </p:sp>
      <p:sp>
        <p:nvSpPr>
          <p:cNvPr id="4" name="Content Placeholder 3"/>
          <p:cNvSpPr>
            <a:spLocks noGrp="1"/>
          </p:cNvSpPr>
          <p:nvPr>
            <p:ph sz="quarter" idx="13"/>
          </p:nvPr>
        </p:nvSpPr>
        <p:spPr/>
        <p:txBody>
          <a:bodyPr>
            <a:normAutofit lnSpcReduction="10000"/>
          </a:bodyPr>
          <a:lstStyle/>
          <a:p>
            <a:r>
              <a:rPr lang="en-US" dirty="0" err="1"/>
              <a:t>mysqli</a:t>
            </a:r>
            <a:endParaRPr lang="en-US" dirty="0"/>
          </a:p>
        </p:txBody>
      </p:sp>
      <p:pic>
        <p:nvPicPr>
          <p:cNvPr id="5" name="Content Placeholder 4" descr="Screen Shot 2014-02-15 at 2.17.14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2577" b="-32577"/>
          <a:stretch>
            <a:fillRect/>
          </a:stretch>
        </p:blipFill>
        <p:spPr>
          <a:xfrm>
            <a:off x="990600" y="762000"/>
            <a:ext cx="6358142" cy="4495800"/>
          </a:xfrm>
        </p:spPr>
      </p:pic>
      <p:pic>
        <p:nvPicPr>
          <p:cNvPr id="7" name="Content Placeholder 4" descr="Screen Shot 2014-02-15 at 2.20.12 PM.png"/>
          <p:cNvPicPr>
            <a:picLocks noChangeAspect="1"/>
          </p:cNvPicPr>
          <p:nvPr/>
        </p:nvPicPr>
        <p:blipFill>
          <a:blip r:embed="rId3" cstate="print">
            <a:extLst>
              <a:ext uri="{28A0092B-C50C-407E-A947-70E740481C1C}">
                <a14:useLocalDpi xmlns:a14="http://schemas.microsoft.com/office/drawing/2010/main" val="0"/>
              </a:ext>
            </a:extLst>
          </a:blip>
          <a:srcRect t="-79461" b="-79461"/>
          <a:stretch>
            <a:fillRect/>
          </a:stretch>
        </p:blipFill>
        <p:spPr>
          <a:xfrm>
            <a:off x="914400" y="3124200"/>
            <a:ext cx="6400800" cy="4525963"/>
          </a:xfrm>
          <a:prstGeom prst="rect">
            <a:avLst/>
          </a:prstGeom>
        </p:spPr>
      </p:pic>
    </p:spTree>
    <p:extLst>
      <p:ext uri="{BB962C8B-B14F-4D97-AF65-F5344CB8AC3E}">
        <p14:creationId xmlns:p14="http://schemas.microsoft.com/office/powerpoint/2010/main" val="3924632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Query Results</a:t>
            </a:r>
          </a:p>
        </p:txBody>
      </p:sp>
      <p:sp>
        <p:nvSpPr>
          <p:cNvPr id="4" name="Content Placeholder 3"/>
          <p:cNvSpPr>
            <a:spLocks noGrp="1"/>
          </p:cNvSpPr>
          <p:nvPr>
            <p:ph sz="quarter" idx="13"/>
          </p:nvPr>
        </p:nvSpPr>
        <p:spPr/>
        <p:txBody>
          <a:bodyPr>
            <a:normAutofit lnSpcReduction="10000"/>
          </a:bodyPr>
          <a:lstStyle/>
          <a:p>
            <a:r>
              <a:rPr lang="en-US" dirty="0" err="1"/>
              <a:t>Mysqli</a:t>
            </a:r>
            <a:r>
              <a:rPr lang="en-US" dirty="0"/>
              <a:t> – using prepared statements</a:t>
            </a:r>
          </a:p>
        </p:txBody>
      </p:sp>
      <p:pic>
        <p:nvPicPr>
          <p:cNvPr id="6" name="Content Placeholder 5" descr="Screen Shot 2014-02-15 at 2.18.51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7656" b="-17656"/>
          <a:stretch>
            <a:fillRect/>
          </a:stretch>
        </p:blipFill>
        <p:spPr>
          <a:xfrm>
            <a:off x="914400" y="914400"/>
            <a:ext cx="7004733" cy="4953000"/>
          </a:xfrm>
        </p:spPr>
      </p:pic>
    </p:spTree>
    <p:extLst>
      <p:ext uri="{BB962C8B-B14F-4D97-AF65-F5344CB8AC3E}">
        <p14:creationId xmlns:p14="http://schemas.microsoft.com/office/powerpoint/2010/main" val="2031323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 into an object</a:t>
            </a:r>
          </a:p>
        </p:txBody>
      </p:sp>
      <p:sp>
        <p:nvSpPr>
          <p:cNvPr id="4" name="Content Placeholder 3"/>
          <p:cNvSpPr>
            <a:spLocks noGrp="1"/>
          </p:cNvSpPr>
          <p:nvPr>
            <p:ph sz="quarter" idx="13"/>
          </p:nvPr>
        </p:nvSpPr>
        <p:spPr/>
        <p:txBody>
          <a:bodyPr>
            <a:normAutofit lnSpcReduction="10000"/>
          </a:bodyPr>
          <a:lstStyle/>
          <a:p>
            <a:r>
              <a:rPr lang="en-US" dirty="0"/>
              <a:t>Instead of an array</a:t>
            </a:r>
          </a:p>
        </p:txBody>
      </p:sp>
      <p:sp>
        <p:nvSpPr>
          <p:cNvPr id="7" name="Content Placeholder 6"/>
          <p:cNvSpPr>
            <a:spLocks noGrp="1"/>
          </p:cNvSpPr>
          <p:nvPr>
            <p:ph idx="1"/>
          </p:nvPr>
        </p:nvSpPr>
        <p:spPr/>
        <p:txBody>
          <a:bodyPr/>
          <a:lstStyle/>
          <a:p>
            <a:r>
              <a:rPr lang="en-US" dirty="0"/>
              <a:t>Consider the following (very simplified) class:</a:t>
            </a:r>
          </a:p>
          <a:p>
            <a:r>
              <a:rPr lang="en-US" dirty="0"/>
              <a:t>class Book {</a:t>
            </a:r>
          </a:p>
          <a:p>
            <a:r>
              <a:rPr lang="en-US" dirty="0"/>
              <a:t>	public $id;</a:t>
            </a:r>
            <a:br>
              <a:rPr lang="en-US" dirty="0"/>
            </a:br>
            <a:r>
              <a:rPr lang="en-US" dirty="0"/>
              <a:t>	public $title;</a:t>
            </a:r>
            <a:br>
              <a:rPr lang="en-US" dirty="0"/>
            </a:br>
            <a:r>
              <a:rPr lang="en-US" dirty="0"/>
              <a:t>	public $</a:t>
            </a:r>
            <a:r>
              <a:rPr lang="en-US" dirty="0" err="1"/>
              <a:t>copyrightYear</a:t>
            </a:r>
            <a:r>
              <a:rPr lang="en-US" dirty="0"/>
              <a:t>;</a:t>
            </a:r>
            <a:br>
              <a:rPr lang="en-US" dirty="0"/>
            </a:br>
            <a:r>
              <a:rPr lang="en-US" dirty="0"/>
              <a:t>	public $description;</a:t>
            </a:r>
            <a:br>
              <a:rPr lang="en-US" dirty="0"/>
            </a:br>
            <a:r>
              <a:rPr lang="en-US" dirty="0"/>
              <a:t>}</a:t>
            </a:r>
          </a:p>
        </p:txBody>
      </p:sp>
    </p:spTree>
    <p:extLst>
      <p:ext uri="{BB962C8B-B14F-4D97-AF65-F5344CB8AC3E}">
        <p14:creationId xmlns:p14="http://schemas.microsoft.com/office/powerpoint/2010/main" val="3697891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 into an object</a:t>
            </a:r>
          </a:p>
        </p:txBody>
      </p:sp>
      <p:sp>
        <p:nvSpPr>
          <p:cNvPr id="4" name="Content Placeholder 3"/>
          <p:cNvSpPr>
            <a:spLocks noGrp="1"/>
          </p:cNvSpPr>
          <p:nvPr>
            <p:ph sz="quarter" idx="13"/>
          </p:nvPr>
        </p:nvSpPr>
        <p:spPr/>
        <p:txBody>
          <a:bodyPr>
            <a:normAutofit lnSpcReduction="10000"/>
          </a:bodyPr>
          <a:lstStyle/>
          <a:p>
            <a:r>
              <a:rPr lang="en-US" dirty="0"/>
              <a:t>Instead of an array</a:t>
            </a:r>
          </a:p>
        </p:txBody>
      </p:sp>
      <p:pic>
        <p:nvPicPr>
          <p:cNvPr id="3" name="Picture 2" descr="Screen Shot 2014-02-15 at 2.23.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600200"/>
            <a:ext cx="7603104" cy="3429000"/>
          </a:xfrm>
          <a:prstGeom prst="rect">
            <a:avLst/>
          </a:prstGeom>
        </p:spPr>
      </p:pic>
      <p:sp>
        <p:nvSpPr>
          <p:cNvPr id="6" name="TextBox 5"/>
          <p:cNvSpPr txBox="1"/>
          <p:nvPr/>
        </p:nvSpPr>
        <p:spPr>
          <a:xfrm>
            <a:off x="914400" y="5257800"/>
            <a:ext cx="7086600" cy="646331"/>
          </a:xfrm>
          <a:prstGeom prst="rect">
            <a:avLst/>
          </a:prstGeom>
          <a:noFill/>
        </p:spPr>
        <p:txBody>
          <a:bodyPr wrap="square" rtlCol="0">
            <a:spAutoFit/>
          </a:bodyPr>
          <a:lstStyle/>
          <a:p>
            <a:r>
              <a:rPr lang="en-US" dirty="0"/>
              <a:t>The property names must match exactly (including the case) the field names in the table(s) in the query</a:t>
            </a:r>
          </a:p>
        </p:txBody>
      </p:sp>
    </p:spTree>
    <p:extLst>
      <p:ext uri="{BB962C8B-B14F-4D97-AF65-F5344CB8AC3E}">
        <p14:creationId xmlns:p14="http://schemas.microsoft.com/office/powerpoint/2010/main" val="3943971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Fetch into an object</a:t>
            </a:r>
          </a:p>
        </p:txBody>
      </p:sp>
      <p:sp>
        <p:nvSpPr>
          <p:cNvPr id="4" name="Content Placeholder 3"/>
          <p:cNvSpPr>
            <a:spLocks noGrp="1"/>
          </p:cNvSpPr>
          <p:nvPr>
            <p:ph sz="quarter" idx="13"/>
          </p:nvPr>
        </p:nvSpPr>
        <p:spPr/>
        <p:txBody>
          <a:bodyPr>
            <a:normAutofit lnSpcReduction="10000"/>
          </a:bodyPr>
          <a:lstStyle/>
          <a:p>
            <a:r>
              <a:rPr lang="en-US" dirty="0"/>
              <a:t>A more flexible example, where class names needn’t match DB fields</a:t>
            </a:r>
          </a:p>
        </p:txBody>
      </p:sp>
      <p:pic>
        <p:nvPicPr>
          <p:cNvPr id="5" name="Picture 4" descr="Screen Shot 2014-02-15 at 2.24.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418755"/>
            <a:ext cx="5181600" cy="1464595"/>
          </a:xfrm>
          <a:prstGeom prst="rect">
            <a:avLst/>
          </a:prstGeom>
        </p:spPr>
      </p:pic>
      <p:pic>
        <p:nvPicPr>
          <p:cNvPr id="7" name="Picture 6" descr="Screen Shot 2014-02-15 at 2.25.27 PM.png"/>
          <p:cNvPicPr>
            <a:picLocks noChangeAspect="1"/>
          </p:cNvPicPr>
          <p:nvPr/>
        </p:nvPicPr>
        <p:blipFill rotWithShape="1">
          <a:blip r:embed="rId3" cstate="print">
            <a:extLst>
              <a:ext uri="{28A0092B-C50C-407E-A947-70E740481C1C}">
                <a14:useLocalDpi xmlns:a14="http://schemas.microsoft.com/office/drawing/2010/main" val="0"/>
              </a:ext>
            </a:extLst>
          </a:blip>
          <a:srcRect t="2450"/>
          <a:stretch/>
        </p:blipFill>
        <p:spPr>
          <a:xfrm>
            <a:off x="914400" y="2760665"/>
            <a:ext cx="5181600" cy="3182935"/>
          </a:xfrm>
          <a:prstGeom prst="rect">
            <a:avLst/>
          </a:prstGeom>
        </p:spPr>
      </p:pic>
    </p:spTree>
    <p:extLst>
      <p:ext uri="{BB962C8B-B14F-4D97-AF65-F5344CB8AC3E}">
        <p14:creationId xmlns:p14="http://schemas.microsoft.com/office/powerpoint/2010/main" val="310142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That Which Changes</a:t>
            </a:r>
            <a:endParaRPr lang="en-US" dirty="0"/>
          </a:p>
        </p:txBody>
      </p:sp>
      <p:sp>
        <p:nvSpPr>
          <p:cNvPr id="4" name="Content Placeholder 3"/>
          <p:cNvSpPr>
            <a:spLocks noGrp="1"/>
          </p:cNvSpPr>
          <p:nvPr>
            <p:ph sz="quarter" idx="13"/>
          </p:nvPr>
        </p:nvSpPr>
        <p:spPr/>
        <p:txBody>
          <a:bodyPr>
            <a:normAutofit lnSpcReduction="10000"/>
          </a:bodyPr>
          <a:lstStyle/>
          <a:p>
            <a:r>
              <a:rPr lang="en-US" dirty="0"/>
              <a:t>Can be stored in the DB</a:t>
            </a:r>
          </a:p>
        </p:txBody>
      </p:sp>
      <p:pic>
        <p:nvPicPr>
          <p:cNvPr id="6" name="Content Placeholder 5" descr="407151100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7435" b="7435"/>
          <a:stretch>
            <a:fillRect/>
          </a:stretch>
        </p:blipFill>
        <p:spPr/>
      </p:pic>
    </p:spTree>
    <p:extLst>
      <p:ext uri="{BB962C8B-B14F-4D97-AF65-F5344CB8AC3E}">
        <p14:creationId xmlns:p14="http://schemas.microsoft.com/office/powerpoint/2010/main" val="2980451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Freeing Resources</a:t>
            </a:r>
          </a:p>
        </p:txBody>
      </p:sp>
      <p:sp>
        <p:nvSpPr>
          <p:cNvPr id="4" name="Content Placeholder 3"/>
          <p:cNvSpPr>
            <a:spLocks noGrp="1"/>
          </p:cNvSpPr>
          <p:nvPr>
            <p:ph sz="quarter" idx="13"/>
          </p:nvPr>
        </p:nvSpPr>
        <p:spPr/>
        <p:txBody>
          <a:bodyPr>
            <a:normAutofit lnSpcReduction="10000"/>
          </a:bodyPr>
          <a:lstStyle/>
          <a:p>
            <a:r>
              <a:rPr lang="en-US" dirty="0"/>
              <a:t>And closing the connection</a:t>
            </a:r>
          </a:p>
        </p:txBody>
      </p:sp>
      <p:pic>
        <p:nvPicPr>
          <p:cNvPr id="5" name="Picture 4" descr="Screen Shot 2014-02-15 at 2.28.3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505200"/>
            <a:ext cx="6553200" cy="1583413"/>
          </a:xfrm>
          <a:prstGeom prst="rect">
            <a:avLst/>
          </a:prstGeom>
        </p:spPr>
      </p:pic>
      <p:pic>
        <p:nvPicPr>
          <p:cNvPr id="3" name="Picture 2" descr="Screen Shot 2014-02-15 at 2.27.5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676399"/>
            <a:ext cx="6577265" cy="1905001"/>
          </a:xfrm>
          <a:prstGeom prst="rect">
            <a:avLst/>
          </a:prstGeom>
        </p:spPr>
      </p:pic>
    </p:spTree>
    <p:extLst>
      <p:ext uri="{BB962C8B-B14F-4D97-AF65-F5344CB8AC3E}">
        <p14:creationId xmlns:p14="http://schemas.microsoft.com/office/powerpoint/2010/main" val="1395495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Transactions</a:t>
            </a:r>
          </a:p>
        </p:txBody>
      </p:sp>
      <p:sp>
        <p:nvSpPr>
          <p:cNvPr id="4" name="Content Placeholder 3"/>
          <p:cNvSpPr>
            <a:spLocks noGrp="1"/>
          </p:cNvSpPr>
          <p:nvPr>
            <p:ph sz="quarter" idx="13"/>
          </p:nvPr>
        </p:nvSpPr>
        <p:spPr/>
        <p:txBody>
          <a:bodyPr>
            <a:normAutofit lnSpcReduction="10000"/>
          </a:bodyPr>
          <a:lstStyle/>
          <a:p>
            <a:r>
              <a:rPr lang="en-US" dirty="0" err="1"/>
              <a:t>mysqli</a:t>
            </a:r>
            <a:endParaRPr lang="en-US" dirty="0"/>
          </a:p>
        </p:txBody>
      </p:sp>
      <p:pic>
        <p:nvPicPr>
          <p:cNvPr id="6" name="Picture 5" descr="Screen Shot 2014-02-15 at 2.31.2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343400"/>
            <a:ext cx="6096000" cy="1992684"/>
          </a:xfrm>
          <a:prstGeom prst="rect">
            <a:avLst/>
          </a:prstGeom>
        </p:spPr>
      </p:pic>
      <p:pic>
        <p:nvPicPr>
          <p:cNvPr id="5" name="Picture 4" descr="Screen Shot 2014-02-15 at 2.31.0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905000"/>
            <a:ext cx="6096000" cy="2461966"/>
          </a:xfrm>
          <a:prstGeom prst="rect">
            <a:avLst/>
          </a:prstGeom>
        </p:spPr>
      </p:pic>
    </p:spTree>
    <p:extLst>
      <p:ext uri="{BB962C8B-B14F-4D97-AF65-F5344CB8AC3E}">
        <p14:creationId xmlns:p14="http://schemas.microsoft.com/office/powerpoint/2010/main" val="2248873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Transactions</a:t>
            </a:r>
          </a:p>
        </p:txBody>
      </p:sp>
      <p:sp>
        <p:nvSpPr>
          <p:cNvPr id="4" name="Content Placeholder 3"/>
          <p:cNvSpPr>
            <a:spLocks noGrp="1"/>
          </p:cNvSpPr>
          <p:nvPr>
            <p:ph sz="quarter" idx="13"/>
          </p:nvPr>
        </p:nvSpPr>
        <p:spPr/>
        <p:txBody>
          <a:bodyPr>
            <a:normAutofit lnSpcReduction="10000"/>
          </a:bodyPr>
          <a:lstStyle/>
          <a:p>
            <a:r>
              <a:rPr lang="en-US" dirty="0"/>
              <a:t>PDO</a:t>
            </a:r>
          </a:p>
        </p:txBody>
      </p:sp>
      <p:pic>
        <p:nvPicPr>
          <p:cNvPr id="3" name="Picture 2" descr="Screen Shot 2014-02-15 at 2.32.4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371600"/>
            <a:ext cx="6248400" cy="4894474"/>
          </a:xfrm>
          <a:prstGeom prst="rect">
            <a:avLst/>
          </a:prstGeom>
        </p:spPr>
      </p:pic>
    </p:spTree>
    <p:extLst>
      <p:ext uri="{BB962C8B-B14F-4D97-AF65-F5344CB8AC3E}">
        <p14:creationId xmlns:p14="http://schemas.microsoft.com/office/powerpoint/2010/main" val="1590003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404040"/>
                </a:solidFill>
              </a:rPr>
              <a:t>Sample Database </a:t>
            </a:r>
            <a:r>
              <a:rPr lang="en-US" dirty="0">
                <a:solidFill>
                  <a:schemeClr val="tx2"/>
                </a:solidFill>
              </a:rPr>
              <a:t>Techniques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 </a:t>
            </a:r>
            <a:r>
              <a:rPr lang="en-US" dirty="0"/>
              <a:t>of 7</a:t>
            </a:r>
            <a:endParaRPr lang="en-US" dirty="0">
              <a:solidFill>
                <a:schemeClr val="tx1"/>
              </a:solidFill>
            </a:endParaRPr>
          </a:p>
        </p:txBody>
      </p:sp>
    </p:spTree>
    <p:extLst>
      <p:ext uri="{BB962C8B-B14F-4D97-AF65-F5344CB8AC3E}">
        <p14:creationId xmlns:p14="http://schemas.microsoft.com/office/powerpoint/2010/main" val="1787425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a list of Links</a:t>
            </a:r>
          </a:p>
        </p:txBody>
      </p:sp>
      <p:sp>
        <p:nvSpPr>
          <p:cNvPr id="3" name="Content Placeholder 2"/>
          <p:cNvSpPr>
            <a:spLocks noGrp="1"/>
          </p:cNvSpPr>
          <p:nvPr>
            <p:ph idx="1"/>
          </p:nvPr>
        </p:nvSpPr>
        <p:spPr/>
        <p:txBody>
          <a:bodyPr>
            <a:normAutofit/>
          </a:bodyPr>
          <a:lstStyle/>
          <a:p>
            <a:r>
              <a:rPr lang="en-US" dirty="0"/>
              <a:t>One of the most common database tasks in PHP is to display a list of links (i.e., a series of &lt;li&gt; elements within a &lt;</a:t>
            </a:r>
            <a:r>
              <a:rPr lang="en-US" dirty="0" err="1"/>
              <a:t>ul</a:t>
            </a:r>
            <a:r>
              <a:rPr lang="en-US" dirty="0"/>
              <a:t>&gt;).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5" descr="Screen Shot 2014-02-15 at 2.43.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276600"/>
            <a:ext cx="6324600" cy="2354979"/>
          </a:xfrm>
          <a:prstGeom prst="rect">
            <a:avLst/>
          </a:prstGeom>
        </p:spPr>
      </p:pic>
    </p:spTree>
    <p:extLst>
      <p:ext uri="{BB962C8B-B14F-4D97-AF65-F5344CB8AC3E}">
        <p14:creationId xmlns:p14="http://schemas.microsoft.com/office/powerpoint/2010/main" val="2531933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a list of Links</a:t>
            </a:r>
          </a:p>
        </p:txBody>
      </p:sp>
      <p:sp>
        <p:nvSpPr>
          <p:cNvPr id="3" name="Content Placeholder 2"/>
          <p:cNvSpPr>
            <a:spLocks noGrp="1"/>
          </p:cNvSpPr>
          <p:nvPr>
            <p:ph idx="1"/>
          </p:nvPr>
        </p:nvSpPr>
        <p:spPr/>
        <p:txBody>
          <a:bodyPr>
            <a:normAutofit lnSpcReduction="10000"/>
          </a:bodyPr>
          <a:lstStyle/>
          <a:p>
            <a:r>
              <a:rPr lang="en-US" dirty="0"/>
              <a:t>At its simplest, the code would look something like the following:</a:t>
            </a:r>
          </a:p>
          <a:p>
            <a:r>
              <a:rPr lang="en-US" dirty="0"/>
              <a:t>$</a:t>
            </a:r>
            <a:r>
              <a:rPr lang="en-US" dirty="0" err="1"/>
              <a:t>sql</a:t>
            </a:r>
            <a:r>
              <a:rPr lang="en-US" dirty="0"/>
              <a:t> = "SELECT * FROM Categories ORDER BY 	</a:t>
            </a:r>
            <a:r>
              <a:rPr lang="en-US" dirty="0" err="1"/>
              <a:t>CategoryName</a:t>
            </a:r>
            <a:r>
              <a:rPr lang="en-US" dirty="0"/>
              <a:t>”;</a:t>
            </a:r>
            <a:br>
              <a:rPr lang="en-US" dirty="0"/>
            </a:br>
            <a:r>
              <a:rPr lang="en-US" dirty="0"/>
              <a:t>$result = $</a:t>
            </a:r>
            <a:r>
              <a:rPr lang="en-US" dirty="0" err="1"/>
              <a:t>pdo</a:t>
            </a:r>
            <a:r>
              <a:rPr lang="en-US" dirty="0"/>
              <a:t>-&gt;query($</a:t>
            </a:r>
            <a:r>
              <a:rPr lang="en-US" dirty="0" err="1"/>
              <a:t>sql</a:t>
            </a:r>
            <a:r>
              <a:rPr lang="en-US" dirty="0"/>
              <a:t>);</a:t>
            </a:r>
            <a:br>
              <a:rPr lang="en-US" dirty="0"/>
            </a:br>
            <a:r>
              <a:rPr lang="en-US" dirty="0"/>
              <a:t>while ($row = $result-&gt;fetch()) {</a:t>
            </a:r>
            <a:br>
              <a:rPr lang="en-US" dirty="0"/>
            </a:br>
            <a:r>
              <a:rPr lang="en-US" dirty="0"/>
              <a:t>	</a:t>
            </a:r>
            <a:r>
              <a:rPr lang="es-ES_tradnl" dirty="0"/>
              <a:t>echo '</a:t>
            </a:r>
            <a:r>
              <a:rPr lang="es-ES_tradnl" b="1" dirty="0">
                <a:solidFill>
                  <a:schemeClr val="accent2"/>
                </a:solidFill>
              </a:rPr>
              <a:t>&lt;li&gt;</a:t>
            </a:r>
            <a:r>
              <a:rPr lang="es-ES_tradnl" dirty="0"/>
              <a:t>’;</a:t>
            </a:r>
            <a:br>
              <a:rPr lang="es-ES_tradnl" dirty="0"/>
            </a:br>
            <a:r>
              <a:rPr lang="es-ES_tradnl" dirty="0"/>
              <a:t>	echo '</a:t>
            </a:r>
            <a:r>
              <a:rPr lang="es-ES_tradnl" b="1" dirty="0">
                <a:solidFill>
                  <a:schemeClr val="accent2"/>
                </a:solidFill>
              </a:rPr>
              <a:t>&lt;a </a:t>
            </a:r>
            <a:r>
              <a:rPr lang="es-ES_tradnl" b="1" dirty="0" err="1">
                <a:solidFill>
                  <a:schemeClr val="accent2"/>
                </a:solidFill>
              </a:rPr>
              <a:t>href</a:t>
            </a:r>
            <a:r>
              <a:rPr lang="es-ES_tradnl" b="1" dirty="0">
                <a:solidFill>
                  <a:schemeClr val="accent2"/>
                </a:solidFill>
              </a:rPr>
              <a:t>=</a:t>
            </a:r>
            <a:r>
              <a:rPr lang="es-ES_tradnl" dirty="0"/>
              <a:t>"</a:t>
            </a:r>
            <a:r>
              <a:rPr lang="es-ES_tradnl" dirty="0" err="1"/>
              <a:t>list.php?category</a:t>
            </a:r>
            <a:r>
              <a:rPr lang="es-ES_tradnl" dirty="0"/>
              <a:t>=' . $</a:t>
            </a:r>
            <a:r>
              <a:rPr lang="es-ES_tradnl" dirty="0" err="1"/>
              <a:t>row</a:t>
            </a:r>
            <a:r>
              <a:rPr lang="es-ES_tradnl" dirty="0"/>
              <a:t>['</a:t>
            </a:r>
            <a:r>
              <a:rPr lang="es-ES_tradnl" dirty="0">
                <a:solidFill>
                  <a:schemeClr val="accent1"/>
                </a:solidFill>
              </a:rPr>
              <a:t>ID</a:t>
            </a:r>
            <a:r>
              <a:rPr lang="es-ES_tradnl" dirty="0"/>
              <a:t>'] . '"&gt;’;</a:t>
            </a:r>
            <a:br>
              <a:rPr lang="es-ES_tradnl" dirty="0"/>
            </a:br>
            <a:r>
              <a:rPr lang="es-ES_tradnl" dirty="0"/>
              <a:t>	echo $</a:t>
            </a:r>
            <a:r>
              <a:rPr lang="es-ES_tradnl" dirty="0" err="1"/>
              <a:t>row</a:t>
            </a:r>
            <a:r>
              <a:rPr lang="es-ES_tradnl" dirty="0"/>
              <a:t>['</a:t>
            </a:r>
            <a:r>
              <a:rPr lang="es-ES_tradnl" dirty="0" err="1">
                <a:solidFill>
                  <a:srgbClr val="009FDA"/>
                </a:solidFill>
              </a:rPr>
              <a:t>CategoryName</a:t>
            </a:r>
            <a:r>
              <a:rPr lang="es-ES_tradnl" dirty="0"/>
              <a:t>'];</a:t>
            </a:r>
            <a:br>
              <a:rPr lang="es-ES_tradnl" dirty="0"/>
            </a:br>
            <a:r>
              <a:rPr lang="es-ES_tradnl" dirty="0"/>
              <a:t>	echo '</a:t>
            </a:r>
            <a:r>
              <a:rPr lang="es-ES_tradnl" b="1" dirty="0">
                <a:solidFill>
                  <a:srgbClr val="CE2933"/>
                </a:solidFill>
              </a:rPr>
              <a:t>&lt;/a&gt;</a:t>
            </a:r>
            <a:r>
              <a:rPr lang="es-ES_tradnl" dirty="0"/>
              <a:t>’;</a:t>
            </a:r>
            <a:br>
              <a:rPr lang="es-ES_tradnl" dirty="0"/>
            </a:br>
            <a:r>
              <a:rPr lang="es-ES_tradnl" dirty="0"/>
              <a:t>	echo '</a:t>
            </a:r>
            <a:r>
              <a:rPr lang="es-ES_tradnl" b="1" dirty="0">
                <a:solidFill>
                  <a:srgbClr val="CE2933"/>
                </a:solidFill>
              </a:rPr>
              <a:t>&lt;/li&gt;</a:t>
            </a:r>
            <a:r>
              <a:rPr lang="es-ES_tradnl" dirty="0"/>
              <a:t>’;</a:t>
            </a:r>
            <a:br>
              <a:rPr lang="es-ES_tradnl" dirty="0"/>
            </a:br>
            <a:r>
              <a:rPr lang="es-ES_tradnl" dirty="0"/>
              <a:t>}</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2208312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a list of Links</a:t>
            </a:r>
          </a:p>
        </p:txBody>
      </p:sp>
      <p:sp>
        <p:nvSpPr>
          <p:cNvPr id="4" name="Content Placeholder 3"/>
          <p:cNvSpPr>
            <a:spLocks noGrp="1"/>
          </p:cNvSpPr>
          <p:nvPr>
            <p:ph sz="quarter" idx="13"/>
          </p:nvPr>
        </p:nvSpPr>
        <p:spPr/>
        <p:txBody>
          <a:bodyPr>
            <a:normAutofit lnSpcReduction="10000"/>
          </a:bodyPr>
          <a:lstStyle/>
          <a:p>
            <a:r>
              <a:rPr lang="en-US" dirty="0"/>
              <a:t>More maintainable version</a:t>
            </a:r>
          </a:p>
        </p:txBody>
      </p:sp>
      <p:pic>
        <p:nvPicPr>
          <p:cNvPr id="6" name="Content Placeholder 5" descr="Screen Shot 2014-02-15 at 2.40.0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28662" b="-28662"/>
          <a:stretch>
            <a:fillRect/>
          </a:stretch>
        </p:blipFill>
        <p:spPr>
          <a:xfrm>
            <a:off x="685800" y="762000"/>
            <a:ext cx="7391400" cy="5226410"/>
          </a:xfrm>
        </p:spPr>
      </p:pic>
      <p:grpSp>
        <p:nvGrpSpPr>
          <p:cNvPr id="9" name="Group 8"/>
          <p:cNvGrpSpPr/>
          <p:nvPr/>
        </p:nvGrpSpPr>
        <p:grpSpPr>
          <a:xfrm>
            <a:off x="2286000" y="3200400"/>
            <a:ext cx="5791200" cy="304800"/>
            <a:chOff x="2286000" y="3733800"/>
            <a:chExt cx="4648200" cy="304800"/>
          </a:xfrm>
        </p:grpSpPr>
        <p:pic>
          <p:nvPicPr>
            <p:cNvPr id="7" name="Picture 6" descr="Screen Shot 2014-02-15 at 2.41.3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0" y="3755825"/>
              <a:ext cx="3886200" cy="206575"/>
            </a:xfrm>
            <a:prstGeom prst="rect">
              <a:avLst/>
            </a:prstGeom>
          </p:spPr>
        </p:pic>
        <p:pic>
          <p:nvPicPr>
            <p:cNvPr id="8" name="Picture 7" descr="Screen Shot 2014-02-15 at 2.42.05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6172200" y="3733800"/>
              <a:ext cx="762000" cy="304800"/>
            </a:xfrm>
            <a:prstGeom prst="rect">
              <a:avLst/>
            </a:prstGeom>
          </p:spPr>
        </p:pic>
      </p:grpSp>
    </p:spTree>
    <p:extLst>
      <p:ext uri="{BB962C8B-B14F-4D97-AF65-F5344CB8AC3E}">
        <p14:creationId xmlns:p14="http://schemas.microsoft.com/office/powerpoint/2010/main" val="21229872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Results Page</a:t>
            </a:r>
          </a:p>
        </p:txBody>
      </p:sp>
      <p:sp>
        <p:nvSpPr>
          <p:cNvPr id="4" name="Content Placeholder 3"/>
          <p:cNvSpPr>
            <a:spLocks noGrp="1"/>
          </p:cNvSpPr>
          <p:nvPr>
            <p:ph sz="quarter" idx="13"/>
          </p:nvPr>
        </p:nvSpPr>
        <p:spPr/>
        <p:txBody>
          <a:bodyPr>
            <a:normAutofit lnSpcReduction="10000"/>
          </a:bodyPr>
          <a:lstStyle/>
          <a:p>
            <a:r>
              <a:rPr lang="en-US" dirty="0"/>
              <a:t>Visual of search box, results page, and no results page</a:t>
            </a:r>
          </a:p>
        </p:txBody>
      </p:sp>
      <p:pic>
        <p:nvPicPr>
          <p:cNvPr id="6" name="Content Placeholder 5" descr="407151102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2729" r="-22729"/>
          <a:stretch>
            <a:fillRect/>
          </a:stretch>
        </p:blipFill>
        <p:spPr>
          <a:xfrm>
            <a:off x="381000" y="1269073"/>
            <a:ext cx="7239000" cy="5118649"/>
          </a:xfrm>
        </p:spPr>
      </p:pic>
    </p:spTree>
    <p:extLst>
      <p:ext uri="{BB962C8B-B14F-4D97-AF65-F5344CB8AC3E}">
        <p14:creationId xmlns:p14="http://schemas.microsoft.com/office/powerpoint/2010/main" val="4242162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Results Page</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p:txBody>
          <a:bodyPr/>
          <a:lstStyle/>
          <a:p>
            <a:r>
              <a:rPr lang="en-US" dirty="0"/>
              <a:t>In this example, we will assume that there is a text box with the name </a:t>
            </a:r>
            <a:r>
              <a:rPr lang="en-US" dirty="0" err="1"/>
              <a:t>txtSearch</a:t>
            </a:r>
            <a:r>
              <a:rPr lang="en-US" dirty="0"/>
              <a:t> in which the user enters a search string along with a Submit button.</a:t>
            </a:r>
          </a:p>
          <a:p>
            <a:r>
              <a:rPr lang="en-US" dirty="0"/>
              <a:t>The data that we will filter is the Book table; we will display any book records that contain the user-entered text in the Title field.</a:t>
            </a:r>
          </a:p>
        </p:txBody>
      </p:sp>
      <p:pic>
        <p:nvPicPr>
          <p:cNvPr id="5" name="Picture 4" descr="Screen Shot 2014-02-15 at 2.45.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191000"/>
            <a:ext cx="6477000" cy="1998022"/>
          </a:xfrm>
          <a:prstGeom prst="rect">
            <a:avLst/>
          </a:prstGeom>
        </p:spPr>
      </p:pic>
    </p:spTree>
    <p:extLst>
      <p:ext uri="{BB962C8B-B14F-4D97-AF65-F5344CB8AC3E}">
        <p14:creationId xmlns:p14="http://schemas.microsoft.com/office/powerpoint/2010/main" val="22632260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Results Page</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467600" cy="4525963"/>
          </a:xfrm>
        </p:spPr>
        <p:txBody>
          <a:bodyPr/>
          <a:lstStyle/>
          <a:p>
            <a:r>
              <a:rPr lang="en-US" dirty="0"/>
              <a:t>To redisplay the search term we will add code like:</a:t>
            </a:r>
          </a:p>
          <a:p>
            <a:r>
              <a:rPr lang="en-US" dirty="0"/>
              <a:t>&lt;input </a:t>
            </a:r>
            <a:br>
              <a:rPr lang="en-US" dirty="0"/>
            </a:br>
            <a:r>
              <a:rPr lang="en-US" dirty="0"/>
              <a:t>	type="search” </a:t>
            </a:r>
            <a:br>
              <a:rPr lang="en-US" dirty="0"/>
            </a:br>
            <a:r>
              <a:rPr lang="en-US" dirty="0"/>
              <a:t>	name="</a:t>
            </a:r>
            <a:r>
              <a:rPr lang="en-US" dirty="0" err="1"/>
              <a:t>txtSearch</a:t>
            </a:r>
            <a:r>
              <a:rPr lang="en-US" dirty="0"/>
              <a:t>” </a:t>
            </a:r>
            <a:br>
              <a:rPr lang="en-US" dirty="0"/>
            </a:br>
            <a:r>
              <a:rPr lang="en-US" dirty="0"/>
              <a:t>	placeholder="Enter search string” </a:t>
            </a:r>
            <a:br>
              <a:rPr lang="en-US" dirty="0"/>
            </a:br>
            <a:r>
              <a:rPr lang="en-US" dirty="0"/>
              <a:t>	value="&lt;?php echo </a:t>
            </a:r>
            <a:r>
              <a:rPr lang="en-US" b="1" dirty="0">
                <a:solidFill>
                  <a:srgbClr val="CE2933"/>
                </a:solidFill>
              </a:rPr>
              <a:t>$_GET['</a:t>
            </a:r>
            <a:r>
              <a:rPr lang="en-US" b="1" dirty="0" err="1">
                <a:solidFill>
                  <a:srgbClr val="CE2933"/>
                </a:solidFill>
              </a:rPr>
              <a:t>txtSearch</a:t>
            </a:r>
            <a:r>
              <a:rPr lang="en-US" b="1" dirty="0">
                <a:solidFill>
                  <a:srgbClr val="CE2933"/>
                </a:solidFill>
              </a:rPr>
              <a:t>']</a:t>
            </a:r>
            <a:r>
              <a:rPr lang="en-US" dirty="0"/>
              <a:t>; ?&gt;" /&gt;</a:t>
            </a:r>
          </a:p>
          <a:p>
            <a:endParaRPr lang="en-US" dirty="0"/>
          </a:p>
          <a:p>
            <a:r>
              <a:rPr lang="en-US" dirty="0"/>
              <a:t>To where we generate the form. Unfortunately…</a:t>
            </a:r>
          </a:p>
        </p:txBody>
      </p:sp>
    </p:spTree>
    <p:extLst>
      <p:ext uri="{BB962C8B-B14F-4D97-AF65-F5344CB8AC3E}">
        <p14:creationId xmlns:p14="http://schemas.microsoft.com/office/powerpoint/2010/main" val="150341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Database Design</a:t>
            </a:r>
            <a:endParaRPr lang="en-US" dirty="0"/>
          </a:p>
        </p:txBody>
      </p:sp>
      <p:sp>
        <p:nvSpPr>
          <p:cNvPr id="4" name="Content Placeholder 3"/>
          <p:cNvSpPr>
            <a:spLocks noGrp="1"/>
          </p:cNvSpPr>
          <p:nvPr>
            <p:ph sz="quarter" idx="13"/>
          </p:nvPr>
        </p:nvSpPr>
        <p:spPr/>
        <p:txBody>
          <a:bodyPr>
            <a:normAutofit lnSpcReduction="10000"/>
          </a:bodyPr>
          <a:lstStyle/>
          <a:p>
            <a:r>
              <a:rPr lang="en-US" dirty="0"/>
              <a:t>Tables</a:t>
            </a:r>
          </a:p>
        </p:txBody>
      </p:sp>
      <p:sp>
        <p:nvSpPr>
          <p:cNvPr id="3" name="Content Placeholder 2"/>
          <p:cNvSpPr>
            <a:spLocks noGrp="1"/>
          </p:cNvSpPr>
          <p:nvPr>
            <p:ph idx="1"/>
          </p:nvPr>
        </p:nvSpPr>
        <p:spPr/>
        <p:txBody>
          <a:bodyPr>
            <a:normAutofit/>
          </a:bodyPr>
          <a:lstStyle/>
          <a:p>
            <a:r>
              <a:rPr lang="en-US" dirty="0"/>
              <a:t>A database in a Relational DBMS is composed of one or more </a:t>
            </a:r>
            <a:r>
              <a:rPr lang="en-US" b="1" dirty="0"/>
              <a:t>tables</a:t>
            </a:r>
            <a:r>
              <a:rPr lang="en-US" dirty="0"/>
              <a:t>.</a:t>
            </a:r>
          </a:p>
          <a:p>
            <a:r>
              <a:rPr lang="en-US" dirty="0"/>
              <a:t>A table is the principal unit of storage in a database.</a:t>
            </a:r>
          </a:p>
          <a:p>
            <a:r>
              <a:rPr lang="en-US" dirty="0"/>
              <a:t>A </a:t>
            </a:r>
            <a:r>
              <a:rPr lang="en-US" b="1" dirty="0">
                <a:solidFill>
                  <a:srgbClr val="467082"/>
                </a:solidFill>
              </a:rPr>
              <a:t>table</a:t>
            </a:r>
            <a:r>
              <a:rPr lang="en-US" b="1" dirty="0"/>
              <a:t> </a:t>
            </a:r>
            <a:r>
              <a:rPr lang="en-US" dirty="0"/>
              <a:t>is a two-dimensional container for data that consists of </a:t>
            </a:r>
            <a:r>
              <a:rPr lang="en-US" b="1" dirty="0"/>
              <a:t>records </a:t>
            </a:r>
            <a:r>
              <a:rPr lang="en-US" dirty="0"/>
              <a:t>(rows);</a:t>
            </a:r>
          </a:p>
          <a:p>
            <a:r>
              <a:rPr lang="en-US" dirty="0"/>
              <a:t>Each </a:t>
            </a:r>
            <a:r>
              <a:rPr lang="en-US" b="1" dirty="0">
                <a:solidFill>
                  <a:srgbClr val="467082"/>
                </a:solidFill>
              </a:rPr>
              <a:t>record</a:t>
            </a:r>
            <a:r>
              <a:rPr lang="en-US" dirty="0">
                <a:solidFill>
                  <a:srgbClr val="467082"/>
                </a:solidFill>
              </a:rPr>
              <a:t> </a:t>
            </a:r>
            <a:r>
              <a:rPr lang="en-US" dirty="0"/>
              <a:t>has the same number of columns, which are called </a:t>
            </a:r>
            <a:r>
              <a:rPr lang="en-US" b="1" dirty="0"/>
              <a:t>fields</a:t>
            </a:r>
            <a:r>
              <a:rPr lang="en-US" dirty="0"/>
              <a:t>, which contain the actual data.</a:t>
            </a:r>
          </a:p>
          <a:p>
            <a:r>
              <a:rPr lang="en-US" dirty="0"/>
              <a:t>Each table will have one special field called a </a:t>
            </a:r>
            <a:r>
              <a:rPr lang="en-US" b="1" dirty="0"/>
              <a:t>primary key </a:t>
            </a:r>
            <a:r>
              <a:rPr lang="en-US" dirty="0"/>
              <a:t>that is used to uniquely identify each record in a table.</a:t>
            </a:r>
          </a:p>
        </p:txBody>
      </p:sp>
    </p:spTree>
    <p:extLst>
      <p:ext uri="{BB962C8B-B14F-4D97-AF65-F5344CB8AC3E}">
        <p14:creationId xmlns:p14="http://schemas.microsoft.com/office/powerpoint/2010/main" val="2703956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Results Page</a:t>
            </a:r>
          </a:p>
        </p:txBody>
      </p:sp>
      <p:sp>
        <p:nvSpPr>
          <p:cNvPr id="4" name="Content Placeholder 3"/>
          <p:cNvSpPr>
            <a:spLocks noGrp="1"/>
          </p:cNvSpPr>
          <p:nvPr>
            <p:ph sz="quarter" idx="13"/>
          </p:nvPr>
        </p:nvSpPr>
        <p:spPr/>
        <p:txBody>
          <a:bodyPr>
            <a:normAutofit lnSpcReduction="10000"/>
          </a:bodyPr>
          <a:lstStyle/>
          <a:p>
            <a:r>
              <a:rPr lang="en-US" dirty="0"/>
              <a:t>Problem to be solved</a:t>
            </a:r>
          </a:p>
        </p:txBody>
      </p:sp>
      <p:pic>
        <p:nvPicPr>
          <p:cNvPr id="6" name="Picture 5" descr="407151102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600200"/>
            <a:ext cx="5081751" cy="2311223"/>
          </a:xfrm>
          <a:prstGeom prst="rect">
            <a:avLst/>
          </a:prstGeom>
        </p:spPr>
      </p:pic>
      <p:pic>
        <p:nvPicPr>
          <p:cNvPr id="7" name="Picture 6" descr="Screen Shot 2014-02-15 at 2.51.0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191000"/>
            <a:ext cx="6629400" cy="2303266"/>
          </a:xfrm>
          <a:prstGeom prst="rect">
            <a:avLst/>
          </a:prstGeom>
        </p:spPr>
      </p:pic>
    </p:spTree>
    <p:extLst>
      <p:ext uri="{BB962C8B-B14F-4D97-AF65-F5344CB8AC3E}">
        <p14:creationId xmlns:p14="http://schemas.microsoft.com/office/powerpoint/2010/main" val="3734726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a Record</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9" name="Content Placeholder 8" descr="407151102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488" r="-1488"/>
          <a:stretch>
            <a:fillRect/>
          </a:stretch>
        </p:blipFill>
        <p:spPr/>
      </p:pic>
    </p:spTree>
    <p:extLst>
      <p:ext uri="{BB962C8B-B14F-4D97-AF65-F5344CB8AC3E}">
        <p14:creationId xmlns:p14="http://schemas.microsoft.com/office/powerpoint/2010/main" val="19055450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a Record</a:t>
            </a:r>
          </a:p>
        </p:txBody>
      </p:sp>
      <p:pic>
        <p:nvPicPr>
          <p:cNvPr id="5" name="Content Placeholder 4" descr="407151102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5586" r="-25586"/>
          <a:stretch>
            <a:fillRect/>
          </a:stretch>
        </p:blipFill>
        <p:spPr>
          <a:xfrm>
            <a:off x="-304800" y="838200"/>
            <a:ext cx="8001000" cy="5657454"/>
          </a:xfrm>
        </p:spPr>
      </p:pic>
    </p:spTree>
    <p:extLst>
      <p:ext uri="{BB962C8B-B14F-4D97-AF65-F5344CB8AC3E}">
        <p14:creationId xmlns:p14="http://schemas.microsoft.com/office/powerpoint/2010/main" val="571215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830997"/>
          </a:xfrm>
          <a:prstGeom prst="rect">
            <a:avLst/>
          </a:prstGeom>
          <a:noFill/>
        </p:spPr>
        <p:txBody>
          <a:bodyPr wrap="square" rtlCol="0">
            <a:spAutoFit/>
          </a:bodyPr>
          <a:lstStyle/>
          <a:p>
            <a:r>
              <a:rPr lang="en-US" sz="2400" dirty="0">
                <a:solidFill>
                  <a:srgbClr val="FF6600"/>
                </a:solidFill>
                <a:latin typeface="Rockwell Condensed" pitchFamily="18" charset="0"/>
              </a:rPr>
              <a:t>Databases</a:t>
            </a:r>
            <a:r>
              <a:rPr lang="en-US" sz="2400" dirty="0">
                <a:solidFill>
                  <a:schemeClr val="bg2"/>
                </a:solidFill>
                <a:latin typeface="Rockwell Condensed" pitchFamily="18" charset="0"/>
              </a:rPr>
              <a:t> and Web Development</a:t>
            </a:r>
          </a:p>
        </p:txBody>
      </p:sp>
      <p:sp>
        <p:nvSpPr>
          <p:cNvPr id="9" name="TextBox 8"/>
          <p:cNvSpPr txBox="1"/>
          <p:nvPr/>
        </p:nvSpPr>
        <p:spPr>
          <a:xfrm>
            <a:off x="5257800" y="1076980"/>
            <a:ext cx="3048000" cy="830997"/>
          </a:xfrm>
          <a:prstGeom prst="rect">
            <a:avLst/>
          </a:prstGeom>
          <a:noFill/>
        </p:spPr>
        <p:txBody>
          <a:bodyPr wrap="square" rtlCol="0">
            <a:spAutoFit/>
          </a:bodyPr>
          <a:lstStyle/>
          <a:p>
            <a:r>
              <a:rPr lang="en-US" sz="2400" dirty="0">
                <a:solidFill>
                  <a:schemeClr val="bg2"/>
                </a:solidFill>
                <a:latin typeface="Rockwell Condensed" pitchFamily="18" charset="0"/>
              </a:rPr>
              <a:t>Structured Query Language (</a:t>
            </a:r>
            <a:r>
              <a:rPr lang="en-US" sz="2400" dirty="0">
                <a:solidFill>
                  <a:schemeClr val="accent5"/>
                </a:solidFill>
                <a:latin typeface="Rockwell Condensed" pitchFamily="18" charset="0"/>
              </a:rPr>
              <a:t>SQL</a:t>
            </a:r>
            <a:r>
              <a:rPr lang="en-US" sz="2400" dirty="0">
                <a:solidFill>
                  <a:srgbClr val="FFFFFF"/>
                </a:solidFill>
                <a:latin typeface="Rockwell Condensed" pitchFamily="18" charset="0"/>
              </a:rPr>
              <a:t>)</a:t>
            </a: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461665"/>
          </a:xfrm>
          <a:prstGeom prst="rect">
            <a:avLst/>
          </a:prstGeom>
          <a:noFill/>
        </p:spPr>
        <p:txBody>
          <a:bodyPr wrap="square" rtlCol="0">
            <a:spAutoFit/>
          </a:bodyPr>
          <a:lstStyle/>
          <a:p>
            <a:r>
              <a:rPr lang="en-US" sz="2400" dirty="0">
                <a:solidFill>
                  <a:schemeClr val="bg2"/>
                </a:solidFill>
                <a:latin typeface="Rockwell Condensed" pitchFamily="18" charset="0"/>
              </a:rPr>
              <a:t>Database </a:t>
            </a:r>
            <a:r>
              <a:rPr lang="en-US" sz="2400" dirty="0">
                <a:solidFill>
                  <a:schemeClr val="accent5"/>
                </a:solidFill>
                <a:latin typeface="Rockwell Condensed" pitchFamily="18" charset="0"/>
              </a:rPr>
              <a:t>APIs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8" name="TextBox 27"/>
          <p:cNvSpPr txBox="1"/>
          <p:nvPr/>
        </p:nvSpPr>
        <p:spPr>
          <a:xfrm>
            <a:off x="914400" y="5352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Accessing MySQL in </a:t>
            </a:r>
            <a:r>
              <a:rPr lang="en-US" sz="2400" dirty="0">
                <a:solidFill>
                  <a:srgbClr val="F3703A"/>
                </a:solidFill>
                <a:latin typeface="Rockwell Condensed" pitchFamily="18" charset="0"/>
              </a:rPr>
              <a:t>PHP</a:t>
            </a: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19" name="Rounded Rectangle 18"/>
          <p:cNvSpPr/>
          <p:nvPr/>
        </p:nvSpPr>
        <p:spPr>
          <a:xfrm>
            <a:off x="914400" y="51816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676400" y="5344180"/>
            <a:ext cx="2743199" cy="830997"/>
          </a:xfrm>
          <a:prstGeom prst="rect">
            <a:avLst/>
          </a:prstGeom>
          <a:noFill/>
        </p:spPr>
        <p:txBody>
          <a:bodyPr wrap="square" rtlCol="0">
            <a:spAutoFit/>
          </a:bodyPr>
          <a:lstStyle/>
          <a:p>
            <a:r>
              <a:rPr lang="en-US" sz="2400" dirty="0">
                <a:solidFill>
                  <a:schemeClr val="bg2"/>
                </a:solidFill>
                <a:latin typeface="Rockwell Condensed" pitchFamily="18" charset="0"/>
              </a:rPr>
              <a:t>Sample Database </a:t>
            </a:r>
            <a:r>
              <a:rPr lang="en-US" sz="2400" dirty="0">
                <a:solidFill>
                  <a:srgbClr val="F3703A"/>
                </a:solidFill>
                <a:latin typeface="Rockwell Condensed" pitchFamily="18" charset="0"/>
              </a:rPr>
              <a:t>Techniques</a:t>
            </a:r>
          </a:p>
        </p:txBody>
      </p:sp>
      <p:sp>
        <p:nvSpPr>
          <p:cNvPr id="24" name="TextBox 23"/>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410201" y="25247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Managing a </a:t>
            </a:r>
            <a:r>
              <a:rPr lang="en-US" sz="2400" dirty="0">
                <a:solidFill>
                  <a:srgbClr val="F3703A"/>
                </a:solidFill>
                <a:latin typeface="Rockwell Condensed" pitchFamily="18" charset="0"/>
              </a:rPr>
              <a:t>MySQL</a:t>
            </a:r>
            <a:r>
              <a:rPr lang="en-US" sz="2400" dirty="0">
                <a:solidFill>
                  <a:schemeClr val="bg2"/>
                </a:solidFill>
                <a:latin typeface="Rockwell Condensed" pitchFamily="18" charset="0"/>
              </a:rPr>
              <a:t> Database</a:t>
            </a:r>
            <a:endParaRPr lang="en-US" sz="24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Case Study Schemas</a:t>
            </a:r>
            <a:endParaRPr lang="en-US" sz="2400" dirty="0">
              <a:solidFill>
                <a:schemeClr val="accent5"/>
              </a:solidFill>
              <a:latin typeface="Rockwell Condensed" pitchFamily="18" charset="0"/>
            </a:endParaRP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extLst>
      <p:ext uri="{BB962C8B-B14F-4D97-AF65-F5344CB8AC3E}">
        <p14:creationId xmlns:p14="http://schemas.microsoft.com/office/powerpoint/2010/main" val="1429685894"/>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3753</TotalTime>
  <Words>3267</Words>
  <Application>Microsoft Office PowerPoint</Application>
  <PresentationFormat>On-screen Show (4:3)</PresentationFormat>
  <Paragraphs>352</Paragraphs>
  <Slides>93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Consolas</vt:lpstr>
      <vt:lpstr>Rockwell</vt:lpstr>
      <vt:lpstr>Rockwell Condensed</vt:lpstr>
      <vt:lpstr>Rockwell Extra Bold</vt:lpstr>
      <vt:lpstr>Wingdings</vt:lpstr>
      <vt:lpstr>Presentation</vt:lpstr>
      <vt:lpstr>Working with Databases</vt:lpstr>
      <vt:lpstr>Objectives</vt:lpstr>
      <vt:lpstr>Databases and Web Development</vt:lpstr>
      <vt:lpstr>Databases and Web Development</vt:lpstr>
      <vt:lpstr>MySQL</vt:lpstr>
      <vt:lpstr>The Role of Databases</vt:lpstr>
      <vt:lpstr>Separate that which varies</vt:lpstr>
      <vt:lpstr>That Which Changes</vt:lpstr>
      <vt:lpstr>Database Design</vt:lpstr>
      <vt:lpstr>Tables in a Database</vt:lpstr>
      <vt:lpstr>Tables in a Database</vt:lpstr>
      <vt:lpstr>Benefits of DBMS</vt:lpstr>
      <vt:lpstr>Data types</vt:lpstr>
      <vt:lpstr>Benefits of DBMS</vt:lpstr>
      <vt:lpstr>Relationships between Tables</vt:lpstr>
      <vt:lpstr>Relationships between Tables</vt:lpstr>
      <vt:lpstr>One to Many</vt:lpstr>
      <vt:lpstr>Many to Many</vt:lpstr>
      <vt:lpstr>Database Options</vt:lpstr>
      <vt:lpstr>Database Options</vt:lpstr>
      <vt:lpstr>Structured Query Langugage (SQL)</vt:lpstr>
      <vt:lpstr>SQL</vt:lpstr>
      <vt:lpstr>SELECT</vt:lpstr>
      <vt:lpstr>SELECT</vt:lpstr>
      <vt:lpstr>SELECT</vt:lpstr>
      <vt:lpstr>SELECT</vt:lpstr>
      <vt:lpstr>SELECT</vt:lpstr>
      <vt:lpstr>SELECT</vt:lpstr>
      <vt:lpstr>SELECT </vt:lpstr>
      <vt:lpstr>INNER JOIN</vt:lpstr>
      <vt:lpstr>GROUP BY</vt:lpstr>
      <vt:lpstr>INSERT </vt:lpstr>
      <vt:lpstr>Update</vt:lpstr>
      <vt:lpstr>Delete</vt:lpstr>
      <vt:lpstr>Transactions</vt:lpstr>
      <vt:lpstr>Transactions</vt:lpstr>
      <vt:lpstr>Transactions</vt:lpstr>
      <vt:lpstr>Transactions</vt:lpstr>
      <vt:lpstr>Local Transactions</vt:lpstr>
      <vt:lpstr>Distributed Transactions</vt:lpstr>
      <vt:lpstr>Data Definition Statements</vt:lpstr>
      <vt:lpstr>Database Indexes</vt:lpstr>
      <vt:lpstr>Database Indexes</vt:lpstr>
      <vt:lpstr>Database Indexes</vt:lpstr>
      <vt:lpstr>Database APIs</vt:lpstr>
      <vt:lpstr>API </vt:lpstr>
      <vt:lpstr>PHP MySQL APIs</vt:lpstr>
      <vt:lpstr>PowerPoint Presentation</vt:lpstr>
      <vt:lpstr>ManaginG a MySQL Database</vt:lpstr>
      <vt:lpstr>How do you access the DBMS</vt:lpstr>
      <vt:lpstr>Command Line Interface</vt:lpstr>
      <vt:lpstr>Command Line Interface</vt:lpstr>
      <vt:lpstr>Command Line Interface</vt:lpstr>
      <vt:lpstr>phpMyAdmin</vt:lpstr>
      <vt:lpstr>MySQL Workbench</vt:lpstr>
      <vt:lpstr>Accessing MySQl in PHP</vt:lpstr>
      <vt:lpstr>Database Connection Algorithm</vt:lpstr>
      <vt:lpstr>Database Connection Algorithm</vt:lpstr>
      <vt:lpstr>Database Connection Algorithm</vt:lpstr>
      <vt:lpstr>Storing Connection Details</vt:lpstr>
      <vt:lpstr>Handling Connection Errors</vt:lpstr>
      <vt:lpstr>Handling Connection Errors</vt:lpstr>
      <vt:lpstr>Handling Connection Errors</vt:lpstr>
      <vt:lpstr>Execute the Query</vt:lpstr>
      <vt:lpstr>Queries that don’t return data</vt:lpstr>
      <vt:lpstr>Integrating User Data</vt:lpstr>
      <vt:lpstr>Integrating User Data</vt:lpstr>
      <vt:lpstr>SQL Injection Illustration</vt:lpstr>
      <vt:lpstr>Defend against attack</vt:lpstr>
      <vt:lpstr>Sanitize User Input</vt:lpstr>
      <vt:lpstr>Prepared Statements</vt:lpstr>
      <vt:lpstr>Prepared Statements</vt:lpstr>
      <vt:lpstr>Prepared Statements</vt:lpstr>
      <vt:lpstr>Prepared Statements</vt:lpstr>
      <vt:lpstr>Process Query Results</vt:lpstr>
      <vt:lpstr>Process Query Results</vt:lpstr>
      <vt:lpstr>Fetch into an object</vt:lpstr>
      <vt:lpstr>Fetch into an object</vt:lpstr>
      <vt:lpstr>Fetch into an object</vt:lpstr>
      <vt:lpstr>Freeing Resources</vt:lpstr>
      <vt:lpstr>Using Transactions</vt:lpstr>
      <vt:lpstr>Using Transactions</vt:lpstr>
      <vt:lpstr>Sample Database Techniques</vt:lpstr>
      <vt:lpstr>Display a list of Links</vt:lpstr>
      <vt:lpstr>Display a list of Links</vt:lpstr>
      <vt:lpstr>Display a list of Links</vt:lpstr>
      <vt:lpstr>Search and Results Page</vt:lpstr>
      <vt:lpstr>Search and Results Page</vt:lpstr>
      <vt:lpstr>Search and Results Page</vt:lpstr>
      <vt:lpstr>Search and Results Page</vt:lpstr>
      <vt:lpstr>Editing a Record</vt:lpstr>
      <vt:lpstr>Editing a Record</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Ricardo Hoar</dc:creator>
  <cp:lastModifiedBy>savitha Savi</cp:lastModifiedBy>
  <cp:revision>864</cp:revision>
  <dcterms:created xsi:type="dcterms:W3CDTF">2012-11-14T17:20:48Z</dcterms:created>
  <dcterms:modified xsi:type="dcterms:W3CDTF">2025-07-02T09:17:53Z</dcterms:modified>
</cp:coreProperties>
</file>